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Archivo" pitchFamily="2" charset="0"/>
      <p:regular r:id="rId19"/>
      <p:bold r:id="rId20"/>
      <p:italic r:id="rId21"/>
      <p:boldItalic r:id="rId22"/>
    </p:embeddedFont>
    <p:embeddedFont>
      <p:font typeface="Archivo ExtraBold" pitchFamily="2" charset="0"/>
      <p:bold r:id="rId23"/>
      <p:italic r:id="rId24"/>
      <p:boldItalic r:id="rId25"/>
    </p:embeddedFont>
    <p:embeddedFont>
      <p:font typeface="Comic Sans MS" panose="030F0902030302020204" pitchFamily="66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DCDE52-870B-4765-B090-EEEBFAE06108}">
  <a:tblStyle styleId="{65DCDE52-870B-4765-B090-EEEBFAE061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40"/>
  </p:normalViewPr>
  <p:slideViewPr>
    <p:cSldViewPr snapToGrid="0">
      <p:cViewPr varScale="1">
        <p:scale>
          <a:sx n="102" d="100"/>
          <a:sy n="102" d="100"/>
        </p:scale>
        <p:origin x="1616" y="184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f12dee1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f12dee1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Hello, everyone.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My name is Jihyun Moon, a Master’s student at Handong Graduate School.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I conducted this research under the Professor Charmgil Hong, and I’m excited to share our findings today.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Today, I am here to present "Retrieval-Augmented VLMs for Multimodal Melanoma Diagnosis."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f12dee1c8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f12dee1c8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 how do we actually get diagnostic results from our VLM?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First, we generate diagnosis results in natural language text form - the VLM responds just like a dermatologist would, providing conclusions in English.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Then comes the parsing step.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extract the sentence containing the key diagnostic keywords - either "malignant" or "benign."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is where the constrained output format I mentioned earlier becomes crucial - it ensures we can reliably identify the model's final classification.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Finally, we determine the diagnosis based on the extracted keywords, converting the natural language response into a structured diagnostic output.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approach allows us to work with VLMs in their native format while still obtaining the binary classification we need for evaluation.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f12dee1c8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f12dee1c8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our experimental evaluation, we used the ISIC 2019 dataset for binary classification - distinguishing between malignant and benign cases.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dataset includes dermoscopic images with corresponding patient metadata such as age, sex, and anatomical site.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used a standard 70/30 split for training and testing.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evaluated performance using accuracy, balanced accuracy, and F1 score.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Given the inherent class imbalance in medical datasets, F1 score is particularly important as it provides a comprehensive assessment that accounts for both precision and recall.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compared our approach against five baseline approaches across different modalities.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image-based methods, we tested ResNeXt-50 and EfficientNet-V2-M.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Text-based baselines included Random Forest and Vicuna-7B v1.5.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also implemented multimodal early-fusion approaches using Random Forest and ReLU-activated feedforward neural networks.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 a direct comparison to our RAG-enhanced approach, we tested zero-shot VLM performance using LLaVA v1.5 without any retrieval component.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our method, we indexed the training data - 16,756 image-text pairs - using FAISS, and retrieved the top-K neighbors for each test case.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Through experimentation, we found that K equals 2 provided the optimal balance between context and computational efficiency.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a64d8089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a64d8089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results address the first research question: Can VLMs be effectively used for dermoscopic image classification?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answer can be yes, but with important considerations.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Single-modality approaches showed significant limitations - both image-based and text-based methods achieved less than 30% F1 score, indicating that relying on just one type of information is insufficient for accurate melanoma diagnosis.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However, we see an improvement when we move to multimodal approaches.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Early-fusion methods demonstrated an 82% improvement over single-modality baselines, confirming that combining visual and clinical information is crucial.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Most importantly, our RAG-enhanced approach proved highly effective.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achieved a 44% improvement over the best baseline method, and performed 1.8 times better than zero-shot VLM without retrieval.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These results demonstrate that VLMs can indeed be effectively used for dermoscopic image classification, but their performance is significantly enhanced when combined with retrieval-augmented generation and multimodal information.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a64d80898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a64d80898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brings us to our second research question: Does RAG improve performance through example-based reasoning without fine-tuning?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qualitative analysis reveals how retrieved examples contribute to correcting false positives and false negatives that baseline methods fail to resolve.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Here you can see a compelling example where all baseline methods - image-based, text-based, and early-fusion - incorrectly classified the case, but our RAG approach got it right.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What's particularly interesting is how the retrieval works in practice.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method retrieves clinically similar examples based on patient characteristics like sex, age, and anatomical site.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retrieved examples were provided to the VLM as context.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key insight here is that similar lesions from the same anatomical site provide crucial comparative context.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mimics how dermatologists naturally reason - they consider not just the lesion itself, but also its location and patient characteristics when making diagnostic decisions.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example demonstrates how retrieval-based prompting addresses key limitations of VLMs and supports more reliable clinical reasoning without requiring any fine-tuning.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a64d80898_1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a64d80898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also investigated the effect of input serialization on our RAG framework's performance.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evaluate this, we compared three different formats for encoding clinical metadata: HTML, attribute-value pair, and sentence format, all using the same configuration with BERT and ResNeXt-50.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results show that structured metadata encoding enhances VLM's clinical understanding.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attribute-value format significantly outperformed the other two approaches in correcting baseline errors.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the first comparison between HTML and attribute-value pair formats, both methods retrieved similar cases, but there's some difference.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attribute-value format successfully retrieved an example with the same anatomical site, while HTML format missed this important match.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single difference in retrieval led HTML to produce an incorrect classification, while attribute-value pair got it right.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Similarly, in the sentence versus attribute-value pair comparison, we see the same pattern.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attribute-value format again retrieved a case with matching anatomical site that the sentence format failed to capture.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missing contextual information caused the sentence format to produce an wrong answer.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key insight here is that attribute-value format encodes clinical variables more explicitly, enabling more precise retrieval of relevant cases.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While other formats preserve the same content, their structure may obscure important clinical features during the retrieval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These examples demonstrate that structured input formats, particularly attribute-value pairs, better support retrieval-based reasoning by ensuring critical clinical variables are properly matched.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f12dee1c8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f12dee1c8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conclude, we proposed a retrieval-augmented VLM framework that improves melanoma classification by leveraging retrieved similar cases.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approach addresses the limitations of general-purpose VLMs by incorporating domain-specific knowledge through retrieval rather than fine-tuning.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framework provides example-based explanations via retrieved similar cases, making the diagnostic process more interpretable.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Most importantly, we achieved improved diagnostic performance without requiring any fine-tuning, demonstrating the effectiveness of retrieval-augmented generation for medical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Looking ahead, we plan to extend this approach to multi-class skin lesion classification and explore its application to other multimodal clinical tasks beyond dermatology.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However, we acknowledge some limitations.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method depends on having well-curated training data for effective retrieval, and the current retrieval speed needs improvement for real-time clinical use.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Despite these limitations, our work demonstrates that retrieval-augmented VLMs offer a promising path forward for developing more interpretable and effective AI diagnostic tools in healthcare.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7f12dee1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7f12dee1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 all for your kind attention.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am truly grateful to the organizers for giving me this valuable opportunity to present our work today.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 sincerely welcome any questions or feedback you may have.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f12dee1c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f12dee1c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Let me begin the critical importance of our research focus - malignant melanoma.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Early detection is absolutely crucial in melanoma diagnosis.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The statistics speak: when detected early, the survival rate is 99%.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However, if detection is delayed, rate decrease less than 35%.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This dramatic difference underscores why improving diagnostic accuracy is critical.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Traditionally, clinicians have relied on the ABCDE rule for melanoma detection.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This approach depends heavily on clinical expertise and pattern recognition based on years of experience.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While effective, it's inherently subjective and can vary between practitioners.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This brings us to AI-based diagnostic tools, which fall into two main categories.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First, we have single modality approaches - primarily image-only methods.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While these have shown promise, they're limited to visual features alone and typically require extensive preprocessing steps.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More recently, we've seen the emergence of multi-modality approaches, particularly Vision-Language Models, VLMs. </a:t>
            </a:r>
            <a:br>
              <a:rPr lang="ko" sz="1200">
                <a:solidFill>
                  <a:schemeClr val="dk1"/>
                </a:solidFill>
              </a:rPr>
            </a:br>
            <a:r>
              <a:rPr lang="ko" sz="1200">
                <a:solidFill>
                  <a:schemeClr val="dk1"/>
                </a:solidFill>
              </a:rPr>
              <a:t>These models can jointly process both images and text, offering significant advantages: they eliminate the need for preprocessing and can integrate clinical information alongside visual data.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However, there's a key challenge - most VLMs are trained for general purposes, not specifically for medical diagnosis.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a64d8089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a64d8089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Now, let's dive into the specific challenges we face when applying VLMs to the medical domain.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first major issue is that existing VLMs are trained for general purposes, which means they lack the medical domain specificity that's crucial for accurate diagnosis.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While fine-tuning seems like an obvious solution, it comes with significant limitations: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it's extremely resource-intensive, raises privacy constraints when dealing with sensitive medical data, and struggles with the inherent variability in medical datasets.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led us to explore a different approach - example-based explainability.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core idea is to find similar cases that can justify diagnostic decisions, much like how experienced dermatologists actually 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Think about how this mimics real clinical practice.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When we look at current AI systems, they essentially function as black boxes - they provide classifications without any reasoning context.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 doctor receives a diagnosis but has no insight into why the AI made that decision.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contrast, human dermatologists naturally compare new cases with similar ones they've encountered before, conducting structured analysis based on their experience.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They might think, 'This lesion reminds me of a case I saw last month that turned out to be malignant because of these specific features.'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goal is to bridge this gap - creating AI that not only provides accurate diagnoses but also explains its reasoning in a way that mirrors how dermatologists actually think.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a64d8089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a64d8089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brings us to our core approach: Retrieval-Augmented Generation, RAG, specifically designed for medical reasoning.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key advantage of RAG is that it aligns with clinical practice.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Physicians naturally compare new cases with similar historical cases they've encountered.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RAG systematizes this approach by incorporating external knowledge - specifically, relevant examples from a database - without requiring the resource-intensive fine-tuning.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 our medical application, this means we can retrieve similar patient cases that share characteristics with the current case under examination.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system can then use these retrieved examples to inform its diagnostic reasoning, much like a dermatologist drawing upon their experience.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led us to develop a retrieval-augmented VLM-based diagnostic framework, which brings us to our two key research questions: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First: Can Vision-Language Models be effectively used for dermoscopic image classification?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wanted to establish whether VLMs, originally designed for general tasks, could handle the specialized requirements of medical image analysis.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Second, and perhaps more importantly: Does RAG actually improve diagnostic performance through example-based reasoning, and can it do so without the need for fine-tuning?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explores whether example-based reasoning can enhance diagnostic accuracy without the need for fine-tuning.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experimental design was structured around these two questions, which I'll now present.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a64d80898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a64d80898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address these research questions, we developed our proposed framework.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approach is a multimodal diagnostic framework that combines a Vision-Language Model with Retrieval-Augmented Generation to classify melanoma using both dermoscopic images and clinical metadata.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framework is built on the observation that in clinical practice, diagnosis often involves comparing a current case with prior cases that share similar visual features or clinical attributes.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example-based reasoning approach improves diagnostic accuracy by leveraging past experience.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Here's how our system works: we incorporate a retrieval module that searches a database of dermoscopic images and metadata to find semantically similar cases.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These retrieved examples serve as clinical references, providing contextual support for the model's prediction.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key innovation is in how we integrate these retrieved cases.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embed them directly into the VLM input prompt, allowing the system to perform comparative reasoning similar to human diagnosis.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 you can see in this architectural overview, the framework integrates the retrieval component with the VLM to create a more clinically-relevant diagnostic system.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f12dee1c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f12dee1c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Now, here's where things get interesting - we have the flexibility to use VLMs in creative ways!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Unlike traditional machine learning approaches that require extensive training, we can simply talk to our VLM through carefully constructed prompts.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gives us remarkable freedom in how we approach the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Our prompt construction follows a structured approach with several key components.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First, we provide a clear task definition - explicit instructions to classify the dermoscopic images as either benign or malignant.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also constrain the output format to ensure consistent, parseable responses.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Here's where the RAG component comes in: we include contextual examples in our prompt.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These are the top-K most similar cases we retrieved from our database - essentially K-shot learning where the model can infer the correct label by examining these reference cases.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Finally, we present the target query - the new case we want to classify.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becomes a zero-shot scenario for the specific case.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approach is its simplicity and interpretability.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We're essentially having a conversation with the model: 'Here are some similar cases and their diagnoses. Now, what do you think about this new case?'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a64d80898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a64d80898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Now, let's talk about how we handle the clinical metadata in our prompts.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use template-based sentence transformation to convert structured clinical data into text that VLM can effectively process.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explored three different serialization strategies, each with its own advantages.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First is the HTML format, which preserves the original tabular structure of the clinical data.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Second, we have the Attribute-Value pair format.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approach reduces prompt length significantly and improves parsing efficiency by presenting the information in a more compact form.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Third is the Sentence format, which aligns with how VLMs were originally trained.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converts the structured data into natural language sentences, making it more compatible with the model's training paradigm.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Each strategy represents a different trade-off between information preservation, computational efficiency, and model compatibility.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tested all three to determine which approach works better for our melanoma classification task.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f12dee1c8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f12dee1c8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Now let's move to the retrieval component of our framework - multimodal embedding and case indexing.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 effectively retrieve similar cases, we need to represent both images and clinical metadata in a unified embedding space.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use modality-specific encoders to handle each data type appropriately.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images, we resize dermoscopic images to 224x224 pixels and encode them using CNN backbones.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Specifically, we experimented with ResNeXt-50 and EfficientNet-V2-M architectures to capture visual features.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For text data, we serialize the clinical metadata into text format using one of the transformation strategies I just presented, then create embeddings using BERT, a pre-trained language model.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approach allows us to create meaningful representations of both visual and textual information, which we can then use to identify cases that are similar across both modalities - matching not just visual appearance, but also clinical characteristics.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f12dee1c8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f12dee1c8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Once we have our multimodal embeddings, we need to store and retrieve similar cases.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 store all case embeddings in a FAISS-based database.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When a new case comes in, similarity is computed using dot-product between the query embedding and all stored case embeddings.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gives us a similarity score for every case in our database.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Finally, we retrieve the top-K most similar patient cases to serve as contextual examples in our VLM prompt.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These K cases become K-shot examples that help inform the model's decision on the new case.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This retrieval process is allowing us to identify the most relevant historical cases that share similar characteristics with the current diagnosis target.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56900" y="1258975"/>
            <a:ext cx="6120612" cy="58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sz="1600" dirty="0">
                <a:latin typeface="Archivo"/>
                <a:ea typeface="Archivo"/>
                <a:cs typeface="Archivo"/>
                <a:sym typeface="Archivo"/>
              </a:rPr>
              <a:t>10th International Skin Imaging Collaboration (ISIC) Workshop </a:t>
            </a:r>
            <a:br>
              <a:rPr lang="ko" sz="1600" dirty="0">
                <a:latin typeface="Archivo"/>
                <a:ea typeface="Archivo"/>
                <a:cs typeface="Archivo"/>
                <a:sym typeface="Archivo"/>
              </a:rPr>
            </a:br>
            <a:r>
              <a:rPr lang="ko" sz="1600" dirty="0">
                <a:latin typeface="Archivo"/>
                <a:ea typeface="Archivo"/>
                <a:cs typeface="Archivo"/>
                <a:sym typeface="Archivo"/>
              </a:rPr>
              <a:t>on Skin Image Analysis @ MICCAI 2025</a:t>
            </a:r>
            <a:endParaRPr sz="1600" dirty="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733950" y="2367211"/>
            <a:ext cx="7676100" cy="2844949"/>
            <a:chOff x="733950" y="2523825"/>
            <a:chExt cx="7676100" cy="2844949"/>
          </a:xfrm>
        </p:grpSpPr>
        <p:sp>
          <p:nvSpPr>
            <p:cNvPr id="56" name="Google Shape;56;p13"/>
            <p:cNvSpPr txBox="1"/>
            <p:nvPr/>
          </p:nvSpPr>
          <p:spPr>
            <a:xfrm>
              <a:off x="1769550" y="4340074"/>
              <a:ext cx="5604900" cy="10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Jihyun Moon</a:t>
              </a:r>
              <a:r>
                <a:rPr lang="ko" sz="1600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  ,  </a:t>
              </a:r>
              <a:r>
                <a:rPr lang="ko" sz="1600" u="sng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Charmgil Hong</a:t>
              </a:r>
              <a:endParaRPr sz="1600" u="sng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{</a:t>
              </a:r>
              <a:r>
                <a:rPr lang="ko" b="1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jhmoon</a:t>
              </a:r>
              <a:r>
                <a:rPr lang="ko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, </a:t>
              </a:r>
              <a:r>
                <a:rPr lang="ko" u="sng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charmgil</a:t>
              </a:r>
              <a:r>
                <a:rPr lang="ko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}@handong.ac.kr</a:t>
              </a:r>
              <a:endParaRPr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ko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Handong Global University</a:t>
              </a:r>
              <a:endParaRPr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733950" y="2523825"/>
              <a:ext cx="7676100" cy="14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ko" sz="3100">
                  <a:latin typeface="Archivo ExtraBold"/>
                  <a:ea typeface="Archivo ExtraBold"/>
                  <a:cs typeface="Archivo ExtraBold"/>
                  <a:sym typeface="Archivo ExtraBold"/>
                </a:rPr>
                <a:t>Retrieval-Augmented VLMs for Multimodal Melanoma Diagnosis</a:t>
              </a:r>
              <a:endParaRPr sz="3100">
                <a:solidFill>
                  <a:srgbClr val="000000"/>
                </a:solidFill>
                <a:latin typeface="Archivo ExtraBold"/>
                <a:ea typeface="Archivo ExtraBold"/>
                <a:cs typeface="Archivo ExtraBold"/>
                <a:sym typeface="Archivo ExtraBold"/>
              </a:endParaRPr>
            </a:p>
          </p:txBody>
        </p:sp>
      </p:grpSp>
      <p:pic>
        <p:nvPicPr>
          <p:cNvPr id="58" name="Google Shape;58;p13" descr="텍스트, 로고, 폰트, 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36302" t="50001" r="32129" b="26939"/>
          <a:stretch/>
        </p:blipFill>
        <p:spPr>
          <a:xfrm>
            <a:off x="120550" y="5980977"/>
            <a:ext cx="771266" cy="77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descr="그래픽, 상징, 폰트, 로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3103" t="11856" r="23317" b="12236"/>
          <a:stretch/>
        </p:blipFill>
        <p:spPr>
          <a:xfrm>
            <a:off x="8319395" y="5980975"/>
            <a:ext cx="681856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512" y="139596"/>
            <a:ext cx="1223739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550" y="139596"/>
            <a:ext cx="1406266" cy="7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/>
          <p:nvPr/>
        </p:nvSpPr>
        <p:spPr>
          <a:xfrm>
            <a:off x="1421087" y="3078831"/>
            <a:ext cx="2621100" cy="2839500"/>
          </a:xfrm>
          <a:prstGeom prst="wedgeRectCallout">
            <a:avLst>
              <a:gd name="adj1" fmla="val -54870"/>
              <a:gd name="adj2" fmla="val -353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 txBox="1"/>
          <p:nvPr/>
        </p:nvSpPr>
        <p:spPr>
          <a:xfrm>
            <a:off x="4701813" y="3523242"/>
            <a:ext cx="2069400" cy="2062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3125" tIns="113125" rIns="113125" bIns="1131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"/>
              <a:buNone/>
            </a:pPr>
            <a:r>
              <a:rPr lang="ko" sz="1274"/>
              <a:t>Generate</a:t>
            </a:r>
            <a:endParaRPr sz="1274" baseline="30000">
              <a:solidFill>
                <a:srgbClr val="000000"/>
              </a:solidFill>
            </a:endParaRPr>
          </a:p>
        </p:txBody>
      </p:sp>
      <p:sp>
        <p:nvSpPr>
          <p:cNvPr id="286" name="Google Shape;286;p22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22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rgbClr val="FF0000"/>
                </a:solidFill>
              </a:rPr>
              <a:t>Classification</a:t>
            </a:r>
            <a:r>
              <a:rPr lang="ko">
                <a:solidFill>
                  <a:schemeClr val="dk1"/>
                </a:solidFill>
              </a:rPr>
              <a:t> using VLMs</a:t>
            </a:r>
            <a:endParaRPr>
              <a:solidFill>
                <a:srgbClr val="00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>
                <a:solidFill>
                  <a:srgbClr val="000000"/>
                </a:solidFill>
              </a:rPr>
              <a:t>Generate</a:t>
            </a:r>
            <a:r>
              <a:rPr lang="ko" sz="1600">
                <a:solidFill>
                  <a:schemeClr val="dk1"/>
                </a:solidFill>
              </a:rPr>
              <a:t> diagnosis results in natural language text form</a:t>
            </a:r>
            <a:endParaRPr sz="16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>
                <a:solidFill>
                  <a:schemeClr val="dk1"/>
                </a:solidFill>
              </a:rPr>
              <a:t>Parse</a:t>
            </a:r>
            <a:r>
              <a:rPr lang="ko" sz="1600">
                <a:solidFill>
                  <a:schemeClr val="dk1"/>
                </a:solidFill>
              </a:rPr>
              <a:t> to extract sentence containing the keywords “malignant” or “benign”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311700" y="236100"/>
            <a:ext cx="449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Proposed Approach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288" name="Google Shape;288;p22"/>
          <p:cNvCxnSpPr>
            <a:stCxn id="289" idx="3"/>
            <a:endCxn id="287" idx="3"/>
          </p:cNvCxnSpPr>
          <p:nvPr/>
        </p:nvCxnSpPr>
        <p:spPr>
          <a:xfrm flipH="1">
            <a:off x="4809982" y="491197"/>
            <a:ext cx="409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0" name="Google Shape;290;p22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291" name="Google Shape;291;p22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9" name="Google Shape;289;p22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7507555" y="3665732"/>
            <a:ext cx="942900" cy="177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3125" tIns="113125" rIns="113125" bIns="1131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"/>
              <a:buNone/>
            </a:pPr>
            <a:r>
              <a:rPr lang="ko" sz="1274"/>
              <a:t>Parse</a:t>
            </a:r>
            <a:endParaRPr sz="1274" baseline="30000">
              <a:solidFill>
                <a:srgbClr val="000000"/>
              </a:solidFill>
            </a:endParaRPr>
          </a:p>
        </p:txBody>
      </p:sp>
      <p:grpSp>
        <p:nvGrpSpPr>
          <p:cNvPr id="294" name="Google Shape;294;p22"/>
          <p:cNvGrpSpPr/>
          <p:nvPr/>
        </p:nvGrpSpPr>
        <p:grpSpPr>
          <a:xfrm>
            <a:off x="1386913" y="3032581"/>
            <a:ext cx="2655274" cy="2933700"/>
            <a:chOff x="2143275" y="3285050"/>
            <a:chExt cx="2655274" cy="2933700"/>
          </a:xfrm>
        </p:grpSpPr>
        <p:sp>
          <p:nvSpPr>
            <p:cNvPr id="295" name="Google Shape;295;p22"/>
            <p:cNvSpPr txBox="1"/>
            <p:nvPr/>
          </p:nvSpPr>
          <p:spPr>
            <a:xfrm>
              <a:off x="2143275" y="3285050"/>
              <a:ext cx="2655274" cy="29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825" tIns="55825" rIns="55825" bIns="558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Determine whether the lesion is “Malignant” or “Benign” based on the patient’s information and image. </a:t>
              </a: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Please choose one of the following options: Malignant or Benign.</a:t>
              </a: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&lt;Example&gt;</a:t>
              </a: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Sex is female, Age is 40, Anatom 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Site General Challenge is 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posterior torso.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ASSISTANT: malignant</a:t>
              </a: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Sex is male, Age is 50, Anatom 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Site General Challenge is         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lower extremity.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ASSISTANT: benign</a:t>
              </a: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33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&lt;Input&gt;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Sex is female, Age is 45, Anatom 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Site General Challenge is anterior 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torso.</a:t>
              </a:r>
              <a:b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833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ASSISTANT:</a:t>
              </a:r>
              <a:endParaRPr sz="833" dirty="0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296" name="Google Shape;29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22743" y="5679682"/>
              <a:ext cx="444349" cy="385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22743" y="4298268"/>
              <a:ext cx="444359" cy="38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22743" y="4925591"/>
              <a:ext cx="444351" cy="3833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938" y="3070144"/>
            <a:ext cx="683605" cy="6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139" y="2916904"/>
            <a:ext cx="292500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432657" y="3692922"/>
            <a:ext cx="1694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3125" tIns="113125" rIns="113125" bIns="1131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"/>
              <a:buNone/>
            </a:pPr>
            <a:r>
              <a:rPr lang="ko" sz="1287"/>
              <a:t>LLaVA</a:t>
            </a:r>
            <a:endParaRPr sz="1287" baseline="30000">
              <a:solidFill>
                <a:srgbClr val="000000"/>
              </a:solidFill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4079767" y="4331219"/>
            <a:ext cx="582900" cy="4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0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87"/>
          </a:p>
        </p:txBody>
      </p:sp>
      <p:sp>
        <p:nvSpPr>
          <p:cNvPr id="303" name="Google Shape;303;p22"/>
          <p:cNvSpPr txBox="1"/>
          <p:nvPr/>
        </p:nvSpPr>
        <p:spPr>
          <a:xfrm>
            <a:off x="4753122" y="3614889"/>
            <a:ext cx="1930800" cy="430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25" tIns="55825" rIns="55825" bIns="558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33">
                <a:latin typeface="Consolas"/>
                <a:ea typeface="Consolas"/>
                <a:cs typeface="Consolas"/>
                <a:sym typeface="Consolas"/>
              </a:rPr>
              <a:t>The lesion appears to be malignant</a:t>
            </a:r>
            <a:endParaRPr sz="1033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4753122" y="4156683"/>
            <a:ext cx="1930800" cy="271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25" tIns="55825" rIns="55825" bIns="558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33">
                <a:latin typeface="Consolas"/>
                <a:ea typeface="Consolas"/>
                <a:cs typeface="Consolas"/>
                <a:sym typeface="Consolas"/>
              </a:rPr>
              <a:t>Malignant</a:t>
            </a:r>
            <a:endParaRPr sz="1033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4753122" y="4539451"/>
            <a:ext cx="1930800" cy="271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25" tIns="55825" rIns="55825" bIns="558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33">
                <a:latin typeface="Consolas"/>
                <a:ea typeface="Consolas"/>
                <a:cs typeface="Consolas"/>
                <a:sym typeface="Consolas"/>
              </a:rPr>
              <a:t>Benign</a:t>
            </a:r>
            <a:endParaRPr sz="1033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4753122" y="4922219"/>
            <a:ext cx="1930800" cy="2718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25" tIns="55825" rIns="55825" bIns="558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33">
                <a:latin typeface="Consolas"/>
                <a:ea typeface="Consolas"/>
                <a:cs typeface="Consolas"/>
                <a:sym typeface="Consolas"/>
              </a:rPr>
              <a:t>This lesion is benign.</a:t>
            </a:r>
            <a:endParaRPr sz="1033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6860470" y="3836144"/>
            <a:ext cx="582900" cy="4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0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87"/>
          </a:p>
        </p:txBody>
      </p:sp>
      <p:sp>
        <p:nvSpPr>
          <p:cNvPr id="308" name="Google Shape;308;p22"/>
          <p:cNvSpPr/>
          <p:nvPr/>
        </p:nvSpPr>
        <p:spPr>
          <a:xfrm>
            <a:off x="6860470" y="4689481"/>
            <a:ext cx="582900" cy="4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0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87"/>
          </a:p>
        </p:txBody>
      </p:sp>
      <p:sp>
        <p:nvSpPr>
          <p:cNvPr id="309" name="Google Shape;309;p22"/>
          <p:cNvSpPr txBox="1"/>
          <p:nvPr/>
        </p:nvSpPr>
        <p:spPr>
          <a:xfrm>
            <a:off x="7561515" y="3909426"/>
            <a:ext cx="797400" cy="2667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25" tIns="55825" rIns="55825" bIns="558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Malignant</a:t>
            </a:r>
            <a:endParaRPr sz="1000" b="1">
              <a:solidFill>
                <a:srgbClr val="595959"/>
              </a:solidFill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7561515" y="4594113"/>
            <a:ext cx="797400" cy="26670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5825" tIns="55825" rIns="55825" bIns="558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Benign</a:t>
            </a:r>
            <a:endParaRPr sz="1000" b="1">
              <a:solidFill>
                <a:srgbClr val="595959"/>
              </a:solidFill>
            </a:endParaRPr>
          </a:p>
        </p:txBody>
      </p:sp>
      <p:cxnSp>
        <p:nvCxnSpPr>
          <p:cNvPr id="311" name="Google Shape;311;p22"/>
          <p:cNvCxnSpPr/>
          <p:nvPr/>
        </p:nvCxnSpPr>
        <p:spPr>
          <a:xfrm rot="10800000" flipH="1">
            <a:off x="4714187" y="4464089"/>
            <a:ext cx="3729600" cy="27000"/>
          </a:xfrm>
          <a:prstGeom prst="straightConnector1">
            <a:avLst/>
          </a:prstGeom>
          <a:noFill/>
          <a:ln w="202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53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sz="1600">
                <a:solidFill>
                  <a:srgbClr val="000000"/>
                </a:solidFill>
              </a:rPr>
              <a:t>ISIC 2019 dataset</a:t>
            </a:r>
            <a:endParaRPr baseline="30000">
              <a:solidFill>
                <a:srgbClr val="000000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ko" b="1">
                <a:solidFill>
                  <a:srgbClr val="000000"/>
                </a:solidFill>
              </a:rPr>
              <a:t>Binary</a:t>
            </a:r>
            <a:r>
              <a:rPr lang="ko">
                <a:solidFill>
                  <a:srgbClr val="000000"/>
                </a:solidFill>
              </a:rPr>
              <a:t> classification task: Malignant vs. Benign</a:t>
            </a:r>
            <a:endParaRPr>
              <a:solidFill>
                <a:srgbClr val="000000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Dermoscopic images with corresponding patient metadata (age, sex, anatomical site)</a:t>
            </a:r>
            <a:endParaRPr>
              <a:solidFill>
                <a:srgbClr val="000000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ko">
                <a:solidFill>
                  <a:srgbClr val="000000"/>
                </a:solidFill>
              </a:rPr>
              <a:t>70/30 split for train / test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sz="1600">
                <a:solidFill>
                  <a:srgbClr val="000000"/>
                </a:solidFill>
              </a:rPr>
              <a:t>Evaluation metrics</a:t>
            </a:r>
            <a:endParaRPr sz="1600">
              <a:solidFill>
                <a:srgbClr val="00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ko">
                <a:solidFill>
                  <a:schemeClr val="dk1"/>
                </a:solidFill>
              </a:rPr>
              <a:t>Accuracy, Balanced accuracy, </a:t>
            </a:r>
            <a:r>
              <a:rPr lang="ko" b="1">
                <a:solidFill>
                  <a:schemeClr val="dk1"/>
                </a:solidFill>
              </a:rPr>
              <a:t>F1 score</a:t>
            </a:r>
            <a:endParaRPr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 b="1">
                <a:solidFill>
                  <a:schemeClr val="dk1"/>
                </a:solidFill>
              </a:rPr>
              <a:t>Baselines</a:t>
            </a:r>
            <a:endParaRPr sz="1600" b="1">
              <a:solidFill>
                <a:schemeClr val="dk1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 b="1">
                <a:solidFill>
                  <a:schemeClr val="dk1"/>
                </a:solidFill>
              </a:rPr>
              <a:t>Image-based</a:t>
            </a:r>
            <a:r>
              <a:rPr lang="ko">
                <a:solidFill>
                  <a:schemeClr val="dk1"/>
                </a:solidFill>
              </a:rPr>
              <a:t>: ResNeXt-50, EfficientNet-V2-M</a:t>
            </a:r>
            <a:endParaRPr>
              <a:solidFill>
                <a:schemeClr val="dk1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 b="1">
                <a:solidFill>
                  <a:schemeClr val="dk1"/>
                </a:solidFill>
              </a:rPr>
              <a:t>Text-based</a:t>
            </a:r>
            <a:r>
              <a:rPr lang="ko">
                <a:solidFill>
                  <a:schemeClr val="dk1"/>
                </a:solidFill>
              </a:rPr>
              <a:t>: Random Forest, Vicuna-7B v1.5</a:t>
            </a:r>
            <a:endParaRPr>
              <a:solidFill>
                <a:schemeClr val="dk1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 b="1">
                <a:solidFill>
                  <a:schemeClr val="dk1"/>
                </a:solidFill>
              </a:rPr>
              <a:t>Multimodal early-fusion</a:t>
            </a:r>
            <a:r>
              <a:rPr lang="ko">
                <a:solidFill>
                  <a:schemeClr val="dk1"/>
                </a:solidFill>
              </a:rPr>
              <a:t>: Classified via Random Forest, ReLU-activated FNN</a:t>
            </a:r>
            <a:endParaRPr>
              <a:solidFill>
                <a:schemeClr val="dk1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 b="1">
                <a:solidFill>
                  <a:schemeClr val="dk1"/>
                </a:solidFill>
              </a:rPr>
              <a:t>Zero-shot VLM</a:t>
            </a:r>
            <a:r>
              <a:rPr lang="ko">
                <a:solidFill>
                  <a:schemeClr val="dk1"/>
                </a:solidFill>
              </a:rPr>
              <a:t>: LLaVA v1.5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ko" sz="1600" b="1">
                <a:solidFill>
                  <a:srgbClr val="FF0000"/>
                </a:solidFill>
              </a:rPr>
              <a:t>Ours</a:t>
            </a:r>
            <a:endParaRPr sz="1600" b="1">
              <a:solidFill>
                <a:srgbClr val="FF0000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 b="1">
                <a:solidFill>
                  <a:schemeClr val="dk1"/>
                </a:solidFill>
              </a:rPr>
              <a:t>Training data</a:t>
            </a:r>
            <a:r>
              <a:rPr lang="ko">
                <a:solidFill>
                  <a:schemeClr val="dk1"/>
                </a:solidFill>
              </a:rPr>
              <a:t> (16,756 image–text pairs) indexed with FAISS</a:t>
            </a:r>
            <a:endParaRPr>
              <a:solidFill>
                <a:schemeClr val="dk1"/>
              </a:solidFill>
            </a:endParaRPr>
          </a:p>
          <a:p>
            <a:pPr marL="809999" lvl="1" indent="-3192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Retrieve </a:t>
            </a:r>
            <a:r>
              <a:rPr lang="ko" b="1">
                <a:solidFill>
                  <a:schemeClr val="dk1"/>
                </a:solidFill>
              </a:rPr>
              <a:t>Top-</a:t>
            </a:r>
            <a:r>
              <a:rPr lang="ko" b="1" i="1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 neighbors (</a:t>
            </a:r>
            <a:r>
              <a:rPr lang="ko" i="1">
                <a:solidFill>
                  <a:schemeClr val="dk1"/>
                </a:solidFill>
              </a:rPr>
              <a:t>K</a:t>
            </a:r>
            <a:r>
              <a:rPr lang="ko">
                <a:solidFill>
                  <a:schemeClr val="dk1"/>
                </a:solidFill>
              </a:rPr>
              <a:t> = 1,</a:t>
            </a:r>
            <a:r>
              <a:rPr lang="ko" b="1">
                <a:solidFill>
                  <a:schemeClr val="dk1"/>
                </a:solidFill>
              </a:rPr>
              <a:t>2</a:t>
            </a:r>
            <a:r>
              <a:rPr lang="ko">
                <a:solidFill>
                  <a:schemeClr val="dk1"/>
                </a:solidFill>
              </a:rPr>
              <a:t>,3,4)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3"/>
          <p:cNvSpPr txBox="1"/>
          <p:nvPr/>
        </p:nvSpPr>
        <p:spPr>
          <a:xfrm>
            <a:off x="311700" y="236100"/>
            <a:ext cx="43023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Experimental Setup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318" name="Google Shape;318;p23"/>
          <p:cNvCxnSpPr>
            <a:stCxn id="319" idx="3"/>
            <a:endCxn id="317" idx="3"/>
          </p:cNvCxnSpPr>
          <p:nvPr/>
        </p:nvCxnSpPr>
        <p:spPr>
          <a:xfrm flipH="1">
            <a:off x="4614082" y="491197"/>
            <a:ext cx="42876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23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321" name="Google Shape;321;p23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9" name="Google Shape;319;p23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53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ko">
                <a:solidFill>
                  <a:schemeClr val="dk1"/>
                </a:solidFill>
              </a:rPr>
              <a:t>Can </a:t>
            </a:r>
            <a:r>
              <a:rPr lang="ko" b="1">
                <a:solidFill>
                  <a:srgbClr val="FF0000"/>
                </a:solidFill>
              </a:rPr>
              <a:t>VLM</a:t>
            </a:r>
            <a:r>
              <a:rPr lang="ko">
                <a:solidFill>
                  <a:schemeClr val="dk1"/>
                </a:solidFill>
              </a:rPr>
              <a:t> be </a:t>
            </a:r>
            <a:r>
              <a:rPr lang="ko" b="1">
                <a:solidFill>
                  <a:schemeClr val="dk1"/>
                </a:solidFill>
              </a:rPr>
              <a:t>effectively</a:t>
            </a:r>
            <a:r>
              <a:rPr lang="ko">
                <a:solidFill>
                  <a:schemeClr val="dk1"/>
                </a:solidFill>
              </a:rPr>
              <a:t> used for dermoscopic image </a:t>
            </a:r>
            <a:r>
              <a:rPr lang="ko" b="1">
                <a:solidFill>
                  <a:srgbClr val="FF0000"/>
                </a:solidFill>
              </a:rPr>
              <a:t>classification</a:t>
            </a:r>
            <a:r>
              <a:rPr lang="ko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>
                <a:solidFill>
                  <a:schemeClr val="dk1"/>
                </a:solidFill>
              </a:rPr>
              <a:t>Single-Modality Limitations: Image-based and text-based achieve </a:t>
            </a:r>
            <a:r>
              <a:rPr lang="ko" b="1">
                <a:solidFill>
                  <a:schemeClr val="dk1"/>
                </a:solidFill>
              </a:rPr>
              <a:t>&lt; 30%</a:t>
            </a:r>
            <a:r>
              <a:rPr lang="ko">
                <a:solidFill>
                  <a:schemeClr val="dk1"/>
                </a:solidFill>
              </a:rPr>
              <a:t> F1 score</a:t>
            </a:r>
            <a:endParaRPr>
              <a:solidFill>
                <a:schemeClr val="dk1"/>
              </a:solidFill>
            </a:endParaRPr>
          </a:p>
          <a:p>
            <a:pPr marL="1191600" lvl="2" indent="-312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</a:pPr>
            <a:r>
              <a:rPr lang="ko" sz="1300">
                <a:solidFill>
                  <a:schemeClr val="dk1"/>
                </a:solidFill>
              </a:rPr>
              <a:t>Multimodal advantage: </a:t>
            </a:r>
            <a:r>
              <a:rPr lang="ko" sz="1300" b="1">
                <a:solidFill>
                  <a:schemeClr val="dk1"/>
                </a:solidFill>
              </a:rPr>
              <a:t>42.7%</a:t>
            </a:r>
            <a:r>
              <a:rPr lang="ko" sz="1300">
                <a:solidFill>
                  <a:schemeClr val="dk1"/>
                </a:solidFill>
              </a:rPr>
              <a:t> improvement</a:t>
            </a:r>
            <a:endParaRPr sz="13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>
                <a:solidFill>
                  <a:schemeClr val="dk1"/>
                </a:solidFill>
              </a:rPr>
              <a:t>VLM advantage: </a:t>
            </a:r>
            <a:r>
              <a:rPr lang="ko" b="1">
                <a:solidFill>
                  <a:schemeClr val="dk1"/>
                </a:solidFill>
              </a:rPr>
              <a:t>74.9%</a:t>
            </a:r>
            <a:r>
              <a:rPr lang="ko">
                <a:solidFill>
                  <a:schemeClr val="dk1"/>
                </a:solidFill>
              </a:rPr>
              <a:t> improvement</a:t>
            </a:r>
            <a:endParaRPr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>
                <a:solidFill>
                  <a:schemeClr val="dk1"/>
                </a:solidFill>
              </a:rPr>
              <a:t>RAG effectiveness: </a:t>
            </a:r>
            <a:endParaRPr>
              <a:solidFill>
                <a:schemeClr val="dk1"/>
              </a:solidFill>
            </a:endParaRPr>
          </a:p>
          <a:p>
            <a:pPr marL="1191600" lvl="2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ko">
                <a:solidFill>
                  <a:schemeClr val="dk1"/>
                </a:solidFill>
              </a:rPr>
              <a:t>Achieve </a:t>
            </a:r>
            <a:r>
              <a:rPr lang="ko" b="1">
                <a:solidFill>
                  <a:schemeClr val="dk1"/>
                </a:solidFill>
              </a:rPr>
              <a:t>44%</a:t>
            </a:r>
            <a:r>
              <a:rPr lang="ko">
                <a:solidFill>
                  <a:schemeClr val="dk1"/>
                </a:solidFill>
              </a:rPr>
              <a:t> improvement over best baseline</a:t>
            </a:r>
            <a:endParaRPr>
              <a:solidFill>
                <a:schemeClr val="dk1"/>
              </a:solidFill>
            </a:endParaRPr>
          </a:p>
          <a:p>
            <a:pPr marL="1191600" lvl="2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ko" b="1">
                <a:solidFill>
                  <a:schemeClr val="dk1"/>
                </a:solidFill>
              </a:rPr>
              <a:t>1.8x</a:t>
            </a:r>
            <a:r>
              <a:rPr lang="ko">
                <a:solidFill>
                  <a:schemeClr val="dk1"/>
                </a:solidFill>
              </a:rPr>
              <a:t> better than zero-shot VLM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311700" y="236100"/>
            <a:ext cx="43023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Results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329" name="Google Shape;329;p24"/>
          <p:cNvCxnSpPr>
            <a:stCxn id="330" idx="3"/>
            <a:endCxn id="328" idx="3"/>
          </p:cNvCxnSpPr>
          <p:nvPr/>
        </p:nvCxnSpPr>
        <p:spPr>
          <a:xfrm flipH="1">
            <a:off x="4614082" y="491197"/>
            <a:ext cx="42876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1" name="Google Shape;331;p24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332" name="Google Shape;332;p24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0" name="Google Shape;330;p24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334" name="Google Shape;334;p24"/>
          <p:cNvSpPr txBox="1"/>
          <p:nvPr/>
        </p:nvSpPr>
        <p:spPr>
          <a:xfrm rot="-5400000">
            <a:off x="-491072" y="4712812"/>
            <a:ext cx="129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Baselines</a:t>
            </a:r>
            <a:endParaRPr sz="1500" b="1">
              <a:solidFill>
                <a:schemeClr val="dk2"/>
              </a:solidFill>
            </a:endParaRPr>
          </a:p>
        </p:txBody>
      </p:sp>
      <p:pic>
        <p:nvPicPr>
          <p:cNvPr id="335" name="Google Shape;3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75" y="3951925"/>
            <a:ext cx="8256400" cy="17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24"/>
          <p:cNvCxnSpPr/>
          <p:nvPr/>
        </p:nvCxnSpPr>
        <p:spPr>
          <a:xfrm rot="10800000" flipH="1">
            <a:off x="142783" y="5428084"/>
            <a:ext cx="8580000" cy="2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24"/>
          <p:cNvSpPr/>
          <p:nvPr/>
        </p:nvSpPr>
        <p:spPr>
          <a:xfrm>
            <a:off x="304575" y="4461825"/>
            <a:ext cx="8256300" cy="39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 rot="3599392">
            <a:off x="6582600" y="2695625"/>
            <a:ext cx="2129947" cy="2979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8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325" tIns="77325" rIns="77325" bIns="77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84"/>
          </a:p>
        </p:txBody>
      </p:sp>
      <p:sp>
        <p:nvSpPr>
          <p:cNvPr id="340" name="Google Shape;340;p24"/>
          <p:cNvSpPr/>
          <p:nvPr/>
        </p:nvSpPr>
        <p:spPr>
          <a:xfrm>
            <a:off x="7917674" y="5216925"/>
            <a:ext cx="643200" cy="20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8359777" y="5083315"/>
            <a:ext cx="1007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0000"/>
                </a:solidFill>
              </a:rPr>
              <a:t>+ 74.9% 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7917674" y="4659216"/>
            <a:ext cx="643200" cy="20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8359777" y="4722265"/>
            <a:ext cx="1007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</a:rPr>
              <a:t>+ 42.7% 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7917674" y="5216925"/>
            <a:ext cx="643200" cy="20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7917674" y="5438425"/>
            <a:ext cx="643200" cy="20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7917674" y="5216925"/>
            <a:ext cx="643200" cy="20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8359777" y="5438415"/>
            <a:ext cx="1007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</a:rPr>
              <a:t>+ 44% 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" name="Google Shape;342;p24">
            <a:extLst>
              <a:ext uri="{FF2B5EF4-FFF2-40B4-BE49-F238E27FC236}">
                <a16:creationId xmlns:a16="http://schemas.microsoft.com/office/drawing/2014/main" id="{38AFEC35-2952-169F-87A5-06C22C47E61A}"/>
              </a:ext>
            </a:extLst>
          </p:cNvPr>
          <p:cNvSpPr/>
          <p:nvPr/>
        </p:nvSpPr>
        <p:spPr>
          <a:xfrm>
            <a:off x="7907236" y="4949402"/>
            <a:ext cx="643200" cy="20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53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dirty="0">
                <a:solidFill>
                  <a:schemeClr val="dk1"/>
                </a:solidFill>
              </a:rPr>
              <a:t>Does RAG </a:t>
            </a:r>
            <a:r>
              <a:rPr lang="ko" b="1" dirty="0">
                <a:solidFill>
                  <a:schemeClr val="dk1"/>
                </a:solidFill>
              </a:rPr>
              <a:t>improve</a:t>
            </a:r>
            <a:r>
              <a:rPr lang="ko" dirty="0">
                <a:solidFill>
                  <a:schemeClr val="dk1"/>
                </a:solidFill>
              </a:rPr>
              <a:t> performance through </a:t>
            </a:r>
            <a:r>
              <a:rPr lang="ko" b="1" dirty="0">
                <a:solidFill>
                  <a:srgbClr val="FF0000"/>
                </a:solidFill>
              </a:rPr>
              <a:t>example-based reasoning</a:t>
            </a:r>
            <a:r>
              <a:rPr lang="ko" dirty="0">
                <a:solidFill>
                  <a:schemeClr val="dk1"/>
                </a:solidFill>
              </a:rPr>
              <a:t> without fine-tuning?</a:t>
            </a:r>
            <a:endParaRPr dirty="0">
              <a:solidFill>
                <a:schemeClr val="dk1"/>
              </a:solidFill>
            </a:endParaRPr>
          </a:p>
          <a:p>
            <a:pPr marL="809999" lvl="1" indent="-3446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" sz="1600" dirty="0">
                <a:solidFill>
                  <a:schemeClr val="dk1"/>
                </a:solidFill>
              </a:rPr>
              <a:t>Similar </a:t>
            </a:r>
            <a:r>
              <a:rPr lang="ko" sz="1600" b="1" dirty="0">
                <a:solidFill>
                  <a:schemeClr val="dk1"/>
                </a:solidFill>
              </a:rPr>
              <a:t>lesions</a:t>
            </a:r>
            <a:r>
              <a:rPr lang="ko-KR" altLang="en-US" sz="1600" b="1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with corresponding patient’s</a:t>
            </a:r>
            <a:r>
              <a:rPr lang="en-US" altLang="ko-KR" sz="1600" b="1" dirty="0">
                <a:solidFill>
                  <a:schemeClr val="dk1"/>
                </a:solidFill>
              </a:rPr>
              <a:t> metadata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311700" y="236100"/>
            <a:ext cx="43023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Results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354" name="Google Shape;354;p25"/>
          <p:cNvCxnSpPr>
            <a:stCxn id="355" idx="3"/>
            <a:endCxn id="353" idx="3"/>
          </p:cNvCxnSpPr>
          <p:nvPr/>
        </p:nvCxnSpPr>
        <p:spPr>
          <a:xfrm flipH="1">
            <a:off x="4614082" y="491197"/>
            <a:ext cx="42876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6" name="Google Shape;356;p25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357" name="Google Shape;357;p25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5" name="Google Shape;355;p25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2619350"/>
            <a:ext cx="6968848" cy="30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 txBox="1"/>
          <p:nvPr/>
        </p:nvSpPr>
        <p:spPr>
          <a:xfrm>
            <a:off x="1087500" y="5702550"/>
            <a:ext cx="6969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Fig 2. (a) Misclassified case by all baselines (LLM, early-fusion, zero-shot VLM) correctly classified by our method (K = 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2710300" y="3635375"/>
            <a:ext cx="2195100" cy="7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2710300" y="5035550"/>
            <a:ext cx="2195100" cy="35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1986400" y="3768725"/>
            <a:ext cx="723900" cy="7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986400" y="4787900"/>
            <a:ext cx="723900" cy="72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5720200" y="3635375"/>
            <a:ext cx="2242800" cy="7271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5720200" y="5035549"/>
            <a:ext cx="2242800" cy="36061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905400" y="4745177"/>
            <a:ext cx="814800" cy="81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25"/>
          <p:cNvCxnSpPr/>
          <p:nvPr/>
        </p:nvCxnSpPr>
        <p:spPr>
          <a:xfrm>
            <a:off x="482475" y="3609925"/>
            <a:ext cx="7676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5"/>
          <p:cNvSpPr txBox="1"/>
          <p:nvPr/>
        </p:nvSpPr>
        <p:spPr>
          <a:xfrm rot="-5400000">
            <a:off x="-308325" y="4264513"/>
            <a:ext cx="20505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Retrieved </a:t>
            </a:r>
            <a:endParaRPr sz="1500" b="1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Similar Cases</a:t>
            </a:r>
            <a:endParaRPr sz="15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53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dirty="0">
                <a:solidFill>
                  <a:schemeClr val="dk1"/>
                </a:solidFill>
              </a:rPr>
              <a:t>Effect of Input Serialization	</a:t>
            </a:r>
            <a:endParaRPr dirty="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 dirty="0">
                <a:solidFill>
                  <a:schemeClr val="dk1"/>
                </a:solidFill>
              </a:rPr>
              <a:t>Structured</a:t>
            </a:r>
            <a:r>
              <a:rPr lang="ko" sz="1600" dirty="0">
                <a:solidFill>
                  <a:schemeClr val="dk1"/>
                </a:solidFill>
              </a:rPr>
              <a:t> metadata encoding enhances VLM's clinical understanding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311700" y="236100"/>
            <a:ext cx="43023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Results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376" name="Google Shape;376;p26"/>
          <p:cNvCxnSpPr>
            <a:stCxn id="377" idx="3"/>
            <a:endCxn id="375" idx="3"/>
          </p:cNvCxnSpPr>
          <p:nvPr/>
        </p:nvCxnSpPr>
        <p:spPr>
          <a:xfrm flipH="1">
            <a:off x="4614082" y="491197"/>
            <a:ext cx="42876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8" name="Google Shape;378;p26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379" name="Google Shape;379;p26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7" name="Google Shape;377;p26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1138675" y="4635500"/>
            <a:ext cx="737700" cy="10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6"/>
          <p:cNvSpPr/>
          <p:nvPr/>
        </p:nvSpPr>
        <p:spPr>
          <a:xfrm>
            <a:off x="3615175" y="3978275"/>
            <a:ext cx="737700" cy="10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/>
          <p:nvPr/>
        </p:nvSpPr>
        <p:spPr>
          <a:xfrm>
            <a:off x="7571525" y="4635500"/>
            <a:ext cx="737700" cy="10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" y="2623262"/>
            <a:ext cx="9029699" cy="23015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>
            <a:off x="644650" y="4241300"/>
            <a:ext cx="2460600" cy="68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3105250" y="3601875"/>
            <a:ext cx="2017500" cy="64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>
            <a:off x="5122750" y="3601875"/>
            <a:ext cx="2017500" cy="64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"/>
          <p:cNvSpPr/>
          <p:nvPr/>
        </p:nvSpPr>
        <p:spPr>
          <a:xfrm>
            <a:off x="7069350" y="4261400"/>
            <a:ext cx="2017500" cy="64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27500" cy="53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Proposed a </a:t>
            </a:r>
            <a:r>
              <a:rPr lang="ko" b="1" dirty="0">
                <a:solidFill>
                  <a:srgbClr val="000000"/>
                </a:solidFill>
              </a:rPr>
              <a:t>retrieval-augmented VLM framework</a:t>
            </a:r>
            <a:r>
              <a:rPr lang="ko" dirty="0">
                <a:solidFill>
                  <a:srgbClr val="000000"/>
                </a:solidFill>
              </a:rPr>
              <a:t> to improve melanoma classification using retrieved similar cases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Provide </a:t>
            </a:r>
            <a:r>
              <a:rPr lang="ko" b="1" dirty="0">
                <a:solidFill>
                  <a:srgbClr val="000000"/>
                </a:solidFill>
              </a:rPr>
              <a:t>example-based explanations</a:t>
            </a:r>
            <a:r>
              <a:rPr lang="ko" dirty="0">
                <a:solidFill>
                  <a:srgbClr val="000000"/>
                </a:solidFill>
              </a:rPr>
              <a:t> via retrieved similar cases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Achieve improved diagnostic performance without fine-tuning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Future work</a:t>
            </a:r>
            <a:endParaRPr dirty="0">
              <a:solidFill>
                <a:srgbClr val="00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ko" sz="1600" dirty="0">
                <a:solidFill>
                  <a:srgbClr val="000000"/>
                </a:solidFill>
              </a:rPr>
              <a:t>Extend to multi-class skin lesion classification and other multimodal clinical tasks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rgbClr val="000000"/>
                </a:solidFill>
              </a:rPr>
              <a:t>Limitations </a:t>
            </a:r>
            <a:endParaRPr dirty="0">
              <a:solidFill>
                <a:srgbClr val="00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ko" sz="1600" dirty="0">
                <a:solidFill>
                  <a:srgbClr val="000000"/>
                </a:solidFill>
              </a:rPr>
              <a:t>Depends on curated training data</a:t>
            </a:r>
            <a:endParaRPr sz="1600" dirty="0">
              <a:solidFill>
                <a:srgbClr val="00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ko" sz="1600" dirty="0">
                <a:solidFill>
                  <a:srgbClr val="000000"/>
                </a:solidFill>
              </a:rPr>
              <a:t>Retrieval speed needs improvement for real-time use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94" name="Google Shape;394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395" name="Google Shape;395;p27"/>
          <p:cNvSpPr txBox="1"/>
          <p:nvPr/>
        </p:nvSpPr>
        <p:spPr>
          <a:xfrm>
            <a:off x="311700" y="236100"/>
            <a:ext cx="43023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Conclusion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396" name="Google Shape;396;p27"/>
          <p:cNvCxnSpPr>
            <a:stCxn id="397" idx="3"/>
            <a:endCxn id="395" idx="3"/>
          </p:cNvCxnSpPr>
          <p:nvPr/>
        </p:nvCxnSpPr>
        <p:spPr>
          <a:xfrm flipH="1">
            <a:off x="4614082" y="491197"/>
            <a:ext cx="42876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8" name="Google Shape;398;p27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399" name="Google Shape;399;p27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7" name="Google Shape;397;p27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8"/>
          <p:cNvGrpSpPr/>
          <p:nvPr/>
        </p:nvGrpSpPr>
        <p:grpSpPr>
          <a:xfrm>
            <a:off x="940650" y="2975866"/>
            <a:ext cx="7262700" cy="2285209"/>
            <a:chOff x="940650" y="2975866"/>
            <a:chExt cx="7262700" cy="2285209"/>
          </a:xfrm>
        </p:grpSpPr>
        <p:grpSp>
          <p:nvGrpSpPr>
            <p:cNvPr id="405" name="Google Shape;405;p28"/>
            <p:cNvGrpSpPr/>
            <p:nvPr/>
          </p:nvGrpSpPr>
          <p:grpSpPr>
            <a:xfrm>
              <a:off x="940650" y="3779925"/>
              <a:ext cx="7262700" cy="1481150"/>
              <a:chOff x="940650" y="3779925"/>
              <a:chExt cx="7262700" cy="1481150"/>
            </a:xfrm>
          </p:grpSpPr>
          <p:cxnSp>
            <p:nvCxnSpPr>
              <p:cNvPr id="406" name="Google Shape;406;p28"/>
              <p:cNvCxnSpPr/>
              <p:nvPr/>
            </p:nvCxnSpPr>
            <p:spPr>
              <a:xfrm flipH="1">
                <a:off x="940650" y="3779925"/>
                <a:ext cx="7262700" cy="2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44DB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7" name="Google Shape;407;p28"/>
              <p:cNvGrpSpPr/>
              <p:nvPr/>
            </p:nvGrpSpPr>
            <p:grpSpPr>
              <a:xfrm>
                <a:off x="1095991" y="4045475"/>
                <a:ext cx="6952018" cy="1215600"/>
                <a:chOff x="1044226" y="3184935"/>
                <a:chExt cx="7479309" cy="1215600"/>
              </a:xfrm>
            </p:grpSpPr>
            <p:sp>
              <p:nvSpPr>
                <p:cNvPr id="408" name="Google Shape;408;p28"/>
                <p:cNvSpPr txBox="1"/>
                <p:nvPr/>
              </p:nvSpPr>
              <p:spPr>
                <a:xfrm>
                  <a:off x="1044226" y="3197825"/>
                  <a:ext cx="1351200" cy="1189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 b="1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Title</a:t>
                  </a:r>
                  <a:endParaRPr sz="1300" b="1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 b="1"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 b="1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 b="1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Presenter </a:t>
                  </a:r>
                  <a:endParaRPr sz="1300" b="1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 b="1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Advisor   </a:t>
                  </a:r>
                  <a:endParaRPr sz="1300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</p:txBody>
            </p:sp>
            <p:sp>
              <p:nvSpPr>
                <p:cNvPr id="409" name="Google Shape;409;p28"/>
                <p:cNvSpPr txBox="1"/>
                <p:nvPr/>
              </p:nvSpPr>
              <p:spPr>
                <a:xfrm>
                  <a:off x="2424835" y="3184935"/>
                  <a:ext cx="6098700" cy="12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 b="1">
                      <a:latin typeface="Georgia"/>
                      <a:ea typeface="Georgia"/>
                      <a:cs typeface="Georgia"/>
                      <a:sym typeface="Georgia"/>
                    </a:rPr>
                    <a:t>Retrieval-Augmented VLMs for Multimodal Melanoma Diagnosis</a:t>
                  </a:r>
                  <a:endParaRPr sz="1300" b="1"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 b="1"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Jihyun Moon</a:t>
                  </a:r>
                  <a:r>
                    <a:rPr lang="ko" sz="1300" b="1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 </a:t>
                  </a:r>
                  <a:r>
                    <a:rPr lang="ko" sz="1300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     (jhmoon@handong.ac.kr)</a:t>
                  </a:r>
                  <a:endParaRPr sz="1300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200"/>
                    </a:spcBef>
                    <a:spcAft>
                      <a:spcPts val="0"/>
                    </a:spcAft>
                    <a:buNone/>
                  </a:pPr>
                  <a:r>
                    <a:rPr lang="ko" sz="1300">
                      <a:solidFill>
                        <a:srgbClr val="000000"/>
                      </a:solidFill>
                      <a:latin typeface="Georgia"/>
                      <a:ea typeface="Georgia"/>
                      <a:cs typeface="Georgia"/>
                      <a:sym typeface="Georgia"/>
                    </a:rPr>
                    <a:t>Charmgil Hong  (charmgil@handong.ac.kr)</a:t>
                  </a:r>
                  <a:endParaRPr sz="1300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</p:txBody>
            </p:sp>
          </p:grpSp>
        </p:grpSp>
        <p:sp>
          <p:nvSpPr>
            <p:cNvPr id="410" name="Google Shape;410;p28"/>
            <p:cNvSpPr txBox="1"/>
            <p:nvPr/>
          </p:nvSpPr>
          <p:spPr>
            <a:xfrm>
              <a:off x="1026150" y="2975866"/>
              <a:ext cx="70917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100" b="1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Thank you for your attention</a:t>
              </a:r>
              <a:endParaRPr sz="31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11" name="Google Shape;411;p28"/>
          <p:cNvGrpSpPr/>
          <p:nvPr/>
        </p:nvGrpSpPr>
        <p:grpSpPr>
          <a:xfrm>
            <a:off x="2924981" y="1366810"/>
            <a:ext cx="3294037" cy="1349194"/>
            <a:chOff x="3043650" y="1247616"/>
            <a:chExt cx="2622850" cy="1074285"/>
          </a:xfrm>
        </p:grpSpPr>
        <p:pic>
          <p:nvPicPr>
            <p:cNvPr id="412" name="Google Shape;412;p28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3043650" y="1247616"/>
              <a:ext cx="1072143" cy="1074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3" name="Google Shape;413;p28"/>
            <p:cNvGrpSpPr/>
            <p:nvPr/>
          </p:nvGrpSpPr>
          <p:grpSpPr>
            <a:xfrm>
              <a:off x="4556675" y="1247616"/>
              <a:ext cx="1109825" cy="1074285"/>
              <a:chOff x="4380650" y="1247616"/>
              <a:chExt cx="1109825" cy="1074285"/>
            </a:xfrm>
          </p:grpSpPr>
          <p:pic>
            <p:nvPicPr>
              <p:cNvPr id="414" name="Google Shape;414;p28" title="HAIL_QR_professor_gave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77813" y="1247616"/>
                <a:ext cx="715499" cy="715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5" name="Google Shape;415;p28" title="hail_logo.png"/>
              <p:cNvPicPr preferRelativeResize="0"/>
              <p:nvPr/>
            </p:nvPicPr>
            <p:blipFill rotWithShape="1">
              <a:blip r:embed="rId5">
                <a:alphaModFix/>
              </a:blip>
              <a:srcRect l="23518" t="65289" r="23608" b="12051"/>
              <a:stretch/>
            </p:blipFill>
            <p:spPr>
              <a:xfrm>
                <a:off x="4380650" y="1941575"/>
                <a:ext cx="1109825" cy="38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16" name="Google Shape;416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19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rgbClr val="FF0000"/>
                </a:solidFill>
              </a:rPr>
              <a:t>Malignant Melanoma</a:t>
            </a:r>
            <a:endParaRPr sz="16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Early Detection Critical</a:t>
            </a:r>
            <a:endParaRPr sz="16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ko">
                <a:solidFill>
                  <a:schemeClr val="dk1"/>
                </a:solidFill>
              </a:rPr>
              <a:t>99% vs &lt; 35% survival rate</a:t>
            </a:r>
            <a:endParaRPr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Traditional Approach: ABCDE rule</a:t>
            </a:r>
            <a:endParaRPr sz="16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</a:pPr>
            <a:r>
              <a:rPr lang="ko">
                <a:solidFill>
                  <a:schemeClr val="dk1"/>
                </a:solidFill>
              </a:rPr>
              <a:t>Clinical </a:t>
            </a:r>
            <a:r>
              <a:rPr lang="ko" b="1">
                <a:solidFill>
                  <a:schemeClr val="dk1"/>
                </a:solidFill>
              </a:rPr>
              <a:t>expertise</a:t>
            </a:r>
            <a:r>
              <a:rPr lang="ko">
                <a:solidFill>
                  <a:schemeClr val="dk1"/>
                </a:solidFill>
              </a:rPr>
              <a:t>: </a:t>
            </a:r>
            <a:r>
              <a:rPr lang="ko" b="1">
                <a:solidFill>
                  <a:srgbClr val="FF0000"/>
                </a:solidFill>
              </a:rPr>
              <a:t>Pattern recognition</a:t>
            </a:r>
            <a:r>
              <a:rPr lang="ko">
                <a:solidFill>
                  <a:schemeClr val="dk1"/>
                </a:solidFill>
              </a:rPr>
              <a:t> based on experience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236100"/>
            <a:ext cx="404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Archivo ExtraBold"/>
                <a:ea typeface="Archivo ExtraBold"/>
                <a:cs typeface="Archivo ExtraBold"/>
                <a:sym typeface="Archivo ExtraBold"/>
              </a:rPr>
              <a:t>Background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68" name="Google Shape;68;p14"/>
          <p:cNvCxnSpPr>
            <a:stCxn id="69" idx="3"/>
            <a:endCxn id="67" idx="3"/>
          </p:cNvCxnSpPr>
          <p:nvPr/>
        </p:nvCxnSpPr>
        <p:spPr>
          <a:xfrm flipH="1">
            <a:off x="4359982" y="491197"/>
            <a:ext cx="454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70;p14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71" name="Google Shape;71;p14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" name="Google Shape;69;p14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2917125"/>
            <a:ext cx="85899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AI-based Diagnostic Tools</a:t>
            </a:r>
            <a:endParaRPr sz="18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Single Modality</a:t>
            </a:r>
            <a:endParaRPr sz="16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ko">
                <a:solidFill>
                  <a:schemeClr val="dk1"/>
                </a:solidFill>
              </a:rPr>
              <a:t>Image-only methods</a:t>
            </a:r>
            <a:endParaRPr>
              <a:solidFill>
                <a:schemeClr val="dk1"/>
              </a:solidFill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Limited to visual features, require preprocessing</a:t>
            </a:r>
            <a:endParaRPr sz="12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Multi-Modality</a:t>
            </a:r>
            <a:endParaRPr sz="16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ko" b="1">
                <a:solidFill>
                  <a:srgbClr val="FF0000"/>
                </a:solidFill>
              </a:rPr>
              <a:t>Vision-Language Models (VLMs)</a:t>
            </a:r>
            <a:r>
              <a:rPr lang="ko">
                <a:solidFill>
                  <a:schemeClr val="dk1"/>
                </a:solidFill>
              </a:rPr>
              <a:t>: Join processing of images and text</a:t>
            </a:r>
            <a:endParaRPr>
              <a:solidFill>
                <a:schemeClr val="dk1"/>
              </a:solidFill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Advantages: No preprocessing required, integrate clinical information</a:t>
            </a:r>
            <a:endParaRPr sz="1200">
              <a:solidFill>
                <a:schemeClr val="dk1"/>
              </a:solidFill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Challenge: General-purpose training</a:t>
            </a:r>
            <a:endParaRPr/>
          </a:p>
        </p:txBody>
      </p:sp>
      <p:grpSp>
        <p:nvGrpSpPr>
          <p:cNvPr id="74" name="Google Shape;74;p14"/>
          <p:cNvGrpSpPr/>
          <p:nvPr/>
        </p:nvGrpSpPr>
        <p:grpSpPr>
          <a:xfrm>
            <a:off x="658206" y="3115758"/>
            <a:ext cx="7613127" cy="2648750"/>
            <a:chOff x="438073" y="2946425"/>
            <a:chExt cx="7613127" cy="2648750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438142" y="5041075"/>
              <a:ext cx="362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1- and 5-year relative survival curves as a function of age at diagnosis</a:t>
              </a:r>
              <a:r>
                <a:rPr lang="ko" sz="900" baseline="30000"/>
                <a:t> [Aiden et al., 2020]</a:t>
              </a:r>
              <a:endParaRPr sz="900" baseline="30000"/>
            </a:p>
          </p:txBody>
        </p:sp>
        <p:grpSp>
          <p:nvGrpSpPr>
            <p:cNvPr id="76" name="Google Shape;76;p14"/>
            <p:cNvGrpSpPr/>
            <p:nvPr/>
          </p:nvGrpSpPr>
          <p:grpSpPr>
            <a:xfrm>
              <a:off x="438073" y="2946425"/>
              <a:ext cx="3629837" cy="2189625"/>
              <a:chOff x="446887" y="2704100"/>
              <a:chExt cx="3629837" cy="2189625"/>
            </a:xfrm>
          </p:grpSpPr>
          <p:pic>
            <p:nvPicPr>
              <p:cNvPr id="77" name="Google Shape;77;p14"/>
              <p:cNvPicPr preferRelativeResize="0"/>
              <p:nvPr/>
            </p:nvPicPr>
            <p:blipFill rotWithShape="1">
              <a:blip r:embed="rId4">
                <a:alphaModFix/>
              </a:blip>
              <a:srcRect l="2483" t="2552" r="51363" b="60609"/>
              <a:stretch/>
            </p:blipFill>
            <p:spPr>
              <a:xfrm>
                <a:off x="884800" y="2953089"/>
                <a:ext cx="1574800" cy="855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14"/>
              <p:cNvPicPr preferRelativeResize="0"/>
              <p:nvPr/>
            </p:nvPicPr>
            <p:blipFill rotWithShape="1">
              <a:blip r:embed="rId4">
                <a:alphaModFix/>
              </a:blip>
              <a:srcRect l="53846" t="2552" b="60609"/>
              <a:stretch/>
            </p:blipFill>
            <p:spPr>
              <a:xfrm>
                <a:off x="2501925" y="2953089"/>
                <a:ext cx="1574800" cy="855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4"/>
              <p:cNvPicPr preferRelativeResize="0"/>
              <p:nvPr/>
            </p:nvPicPr>
            <p:blipFill rotWithShape="1">
              <a:blip r:embed="rId4">
                <a:alphaModFix/>
              </a:blip>
              <a:srcRect l="1989" t="52188" r="51857" b="10973"/>
              <a:stretch/>
            </p:blipFill>
            <p:spPr>
              <a:xfrm>
                <a:off x="884800" y="4010762"/>
                <a:ext cx="1574800" cy="855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14"/>
              <p:cNvPicPr preferRelativeResize="0"/>
              <p:nvPr/>
            </p:nvPicPr>
            <p:blipFill rotWithShape="1">
              <a:blip r:embed="rId4">
                <a:alphaModFix/>
              </a:blip>
              <a:srcRect l="53846" t="52188" b="10973"/>
              <a:stretch/>
            </p:blipFill>
            <p:spPr>
              <a:xfrm>
                <a:off x="2501925" y="4010762"/>
                <a:ext cx="1574800" cy="855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" name="Google Shape;81;p14"/>
              <p:cNvSpPr txBox="1"/>
              <p:nvPr/>
            </p:nvSpPr>
            <p:spPr>
              <a:xfrm>
                <a:off x="994800" y="2704100"/>
                <a:ext cx="1354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/>
                  <a:t>Male</a:t>
                </a:r>
                <a:endParaRPr sz="800" b="1" baseline="30000"/>
              </a:p>
            </p:txBody>
          </p:sp>
          <p:sp>
            <p:nvSpPr>
              <p:cNvPr id="82" name="Google Shape;82;p14"/>
              <p:cNvSpPr txBox="1"/>
              <p:nvPr/>
            </p:nvSpPr>
            <p:spPr>
              <a:xfrm>
                <a:off x="2611925" y="2704100"/>
                <a:ext cx="1354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/>
                  <a:t>Female</a:t>
                </a:r>
                <a:endParaRPr sz="800" b="1" baseline="30000"/>
              </a:p>
            </p:txBody>
          </p:sp>
          <p:sp>
            <p:nvSpPr>
              <p:cNvPr id="83" name="Google Shape;83;p14"/>
              <p:cNvSpPr txBox="1"/>
              <p:nvPr/>
            </p:nvSpPr>
            <p:spPr>
              <a:xfrm rot="-5400000">
                <a:off x="203587" y="3088000"/>
                <a:ext cx="9177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/>
                  <a:t>1-Year relative survival</a:t>
                </a:r>
                <a:endParaRPr sz="800" b="1" baseline="30000"/>
              </a:p>
            </p:txBody>
          </p:sp>
          <p:sp>
            <p:nvSpPr>
              <p:cNvPr id="84" name="Google Shape;84;p14"/>
              <p:cNvSpPr txBox="1"/>
              <p:nvPr/>
            </p:nvSpPr>
            <p:spPr>
              <a:xfrm rot="-5400000">
                <a:off x="181387" y="4197125"/>
                <a:ext cx="9621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/>
                  <a:t>5-Year relative survival</a:t>
                </a:r>
                <a:endParaRPr sz="800" b="1" baseline="30000"/>
              </a:p>
            </p:txBody>
          </p:sp>
        </p:grpSp>
        <p:sp>
          <p:nvSpPr>
            <p:cNvPr id="85" name="Google Shape;85;p14"/>
            <p:cNvSpPr txBox="1"/>
            <p:nvPr/>
          </p:nvSpPr>
          <p:spPr>
            <a:xfrm>
              <a:off x="4372275" y="5041075"/>
              <a:ext cx="3629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The ABCDEs of Detection Melanoma</a:t>
              </a:r>
              <a:r>
                <a:rPr lang="ko" sz="900" baseline="30000"/>
                <a:t> [Alfghani, 2018]</a:t>
              </a:r>
              <a:endParaRPr sz="900" baseline="30000"/>
            </a:p>
          </p:txBody>
        </p:sp>
        <p:grpSp>
          <p:nvGrpSpPr>
            <p:cNvPr id="86" name="Google Shape;86;p14"/>
            <p:cNvGrpSpPr/>
            <p:nvPr/>
          </p:nvGrpSpPr>
          <p:grpSpPr>
            <a:xfrm>
              <a:off x="4323050" y="2946425"/>
              <a:ext cx="3728150" cy="2027341"/>
              <a:chOff x="4313750" y="2946425"/>
              <a:chExt cx="3728150" cy="2027341"/>
            </a:xfrm>
          </p:grpSpPr>
          <p:pic>
            <p:nvPicPr>
              <p:cNvPr id="87" name="Google Shape;87;p14" title="스크린샷 2025-08-02 오후 4.58.53.png"/>
              <p:cNvPicPr preferRelativeResize="0"/>
              <p:nvPr/>
            </p:nvPicPr>
            <p:blipFill rotWithShape="1">
              <a:blip r:embed="rId5">
                <a:alphaModFix/>
              </a:blip>
              <a:srcRect l="7407" t="28840"/>
              <a:stretch/>
            </p:blipFill>
            <p:spPr>
              <a:xfrm>
                <a:off x="4625250" y="3423416"/>
                <a:ext cx="3365874" cy="1550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" name="Google Shape;88;p14"/>
              <p:cNvSpPr txBox="1"/>
              <p:nvPr/>
            </p:nvSpPr>
            <p:spPr>
              <a:xfrm rot="-5400000">
                <a:off x="4094300" y="3489428"/>
                <a:ext cx="746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/>
                  <a:t>Normal</a:t>
                </a:r>
                <a:endParaRPr sz="800" b="1" baseline="30000"/>
              </a:p>
            </p:txBody>
          </p:sp>
          <p:sp>
            <p:nvSpPr>
              <p:cNvPr id="89" name="Google Shape;89;p14"/>
              <p:cNvSpPr txBox="1"/>
              <p:nvPr/>
            </p:nvSpPr>
            <p:spPr>
              <a:xfrm rot="-5400000">
                <a:off x="4094300" y="4388670"/>
                <a:ext cx="746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/>
                  <a:t>Melanoma</a:t>
                </a:r>
                <a:endParaRPr sz="800" b="1" baseline="30000"/>
              </a:p>
            </p:txBody>
          </p:sp>
          <p:grpSp>
            <p:nvGrpSpPr>
              <p:cNvPr id="90" name="Google Shape;90;p14"/>
              <p:cNvGrpSpPr/>
              <p:nvPr/>
            </p:nvGrpSpPr>
            <p:grpSpPr>
              <a:xfrm>
                <a:off x="4574483" y="2946425"/>
                <a:ext cx="3467417" cy="477000"/>
                <a:chOff x="4574483" y="3002125"/>
                <a:chExt cx="3467417" cy="477000"/>
              </a:xfrm>
            </p:grpSpPr>
            <p:sp>
              <p:nvSpPr>
                <p:cNvPr id="91" name="Google Shape;91;p14"/>
                <p:cNvSpPr txBox="1"/>
                <p:nvPr/>
              </p:nvSpPr>
              <p:spPr>
                <a:xfrm>
                  <a:off x="4574483" y="3002125"/>
                  <a:ext cx="839400" cy="47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 b="1"/>
                    <a:t>A</a:t>
                  </a:r>
                  <a:endParaRPr sz="1100" b="1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 b="1"/>
                    <a:t>Asymmetry</a:t>
                  </a:r>
                  <a:endParaRPr sz="800" b="1"/>
                </a:p>
              </p:txBody>
            </p:sp>
            <p:sp>
              <p:nvSpPr>
                <p:cNvPr id="92" name="Google Shape;92;p14"/>
                <p:cNvSpPr txBox="1"/>
                <p:nvPr/>
              </p:nvSpPr>
              <p:spPr>
                <a:xfrm>
                  <a:off x="5400543" y="3002125"/>
                  <a:ext cx="548700" cy="47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 b="1"/>
                    <a:t>B</a:t>
                  </a:r>
                  <a:endParaRPr sz="1100" b="1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 b="1"/>
                    <a:t>Border</a:t>
                  </a:r>
                  <a:endParaRPr sz="800" b="1"/>
                </a:p>
              </p:txBody>
            </p:sp>
            <p:sp>
              <p:nvSpPr>
                <p:cNvPr id="93" name="Google Shape;93;p14"/>
                <p:cNvSpPr txBox="1"/>
                <p:nvPr/>
              </p:nvSpPr>
              <p:spPr>
                <a:xfrm>
                  <a:off x="6076376" y="3002125"/>
                  <a:ext cx="598800" cy="47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 b="1"/>
                    <a:t>C</a:t>
                  </a:r>
                  <a:endParaRPr sz="1100" b="1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 b="1"/>
                    <a:t>Color</a:t>
                  </a:r>
                  <a:endParaRPr sz="800" b="1"/>
                </a:p>
              </p:txBody>
            </p:sp>
            <p:sp>
              <p:nvSpPr>
                <p:cNvPr id="94" name="Google Shape;94;p14"/>
                <p:cNvSpPr txBox="1"/>
                <p:nvPr/>
              </p:nvSpPr>
              <p:spPr>
                <a:xfrm>
                  <a:off x="6755501" y="3002125"/>
                  <a:ext cx="643200" cy="47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 b="1"/>
                    <a:t>D</a:t>
                  </a:r>
                  <a:endParaRPr sz="1100" b="1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 b="1"/>
                    <a:t>Diameter</a:t>
                  </a:r>
                  <a:endParaRPr sz="800" b="1"/>
                </a:p>
              </p:txBody>
            </p:sp>
            <p:sp>
              <p:nvSpPr>
                <p:cNvPr id="95" name="Google Shape;95;p14"/>
                <p:cNvSpPr txBox="1"/>
                <p:nvPr/>
              </p:nvSpPr>
              <p:spPr>
                <a:xfrm>
                  <a:off x="7398700" y="3002125"/>
                  <a:ext cx="643200" cy="477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100" b="1"/>
                    <a:t>E</a:t>
                  </a:r>
                  <a:endParaRPr sz="1100" b="1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800" b="1"/>
                    <a:t>Evolving</a:t>
                  </a:r>
                  <a:endParaRPr sz="800" b="1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16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rgbClr val="FF0000"/>
                </a:solidFill>
              </a:rPr>
              <a:t>VLM</a:t>
            </a:r>
            <a:r>
              <a:rPr lang="ko">
                <a:solidFill>
                  <a:schemeClr val="dk1"/>
                </a:solidFill>
              </a:rPr>
              <a:t>s for Medical Domain</a:t>
            </a:r>
            <a:endParaRPr sz="1600" baseline="300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General-purpose training: Lack medical domain specificity</a:t>
            </a:r>
            <a:endParaRPr sz="16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Fine-tuning limitation: Resource intensive, privacy constraints, data variability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11700" y="236100"/>
            <a:ext cx="404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Archivo ExtraBold"/>
                <a:ea typeface="Archivo ExtraBold"/>
                <a:cs typeface="Archivo ExtraBold"/>
                <a:sym typeface="Archivo ExtraBold"/>
              </a:rPr>
              <a:t>Challenges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102" name="Google Shape;102;p15"/>
          <p:cNvCxnSpPr>
            <a:stCxn id="103" idx="3"/>
            <a:endCxn id="101" idx="3"/>
          </p:cNvCxnSpPr>
          <p:nvPr/>
        </p:nvCxnSpPr>
        <p:spPr>
          <a:xfrm flipH="1">
            <a:off x="4359982" y="491197"/>
            <a:ext cx="454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Google Shape;104;p15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105" name="Google Shape;105;p15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" name="Google Shape;103;p15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11700" y="2647950"/>
            <a:ext cx="85899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 b="1">
                <a:solidFill>
                  <a:srgbClr val="FF0000"/>
                </a:solidFill>
              </a:rPr>
              <a:t>Example-based explainability</a:t>
            </a:r>
            <a:r>
              <a:rPr lang="ko" sz="1800">
                <a:solidFill>
                  <a:schemeClr val="dk1"/>
                </a:solidFill>
              </a:rPr>
              <a:t> - Find similar cases to justify decision</a:t>
            </a:r>
            <a:endParaRPr sz="18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More effective at decisions if they mimicked a dermatologist’s experience</a:t>
            </a:r>
            <a:endParaRPr sz="16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sz="1500" b="1">
                <a:solidFill>
                  <a:schemeClr val="dk1"/>
                </a:solidFill>
              </a:rPr>
              <a:t>AI</a:t>
            </a:r>
            <a:r>
              <a:rPr lang="ko" sz="1500">
                <a:solidFill>
                  <a:schemeClr val="dk1"/>
                </a:solidFill>
              </a:rPr>
              <a:t>: Classification based on </a:t>
            </a:r>
            <a:r>
              <a:rPr lang="ko" sz="1500" b="1">
                <a:solidFill>
                  <a:schemeClr val="dk1"/>
                </a:solidFill>
              </a:rPr>
              <a:t>content-based image retrieval</a:t>
            </a:r>
            <a:endParaRPr sz="1500" b="1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sz="1500" b="1">
                <a:solidFill>
                  <a:schemeClr val="dk1"/>
                </a:solidFill>
              </a:rPr>
              <a:t>Human</a:t>
            </a:r>
            <a:r>
              <a:rPr lang="ko" sz="1500">
                <a:solidFill>
                  <a:schemeClr val="dk1"/>
                </a:solidFill>
              </a:rPr>
              <a:t>: Compare with similar cases with structured analysis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311700" y="236100"/>
            <a:ext cx="404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latin typeface="Archivo ExtraBold"/>
                <a:ea typeface="Archivo ExtraBold"/>
                <a:cs typeface="Archivo ExtraBold"/>
                <a:sym typeface="Archivo ExtraBold"/>
              </a:rPr>
              <a:t>Motivation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113" name="Google Shape;113;p16"/>
          <p:cNvCxnSpPr>
            <a:stCxn id="114" idx="3"/>
            <a:endCxn id="112" idx="3"/>
          </p:cNvCxnSpPr>
          <p:nvPr/>
        </p:nvCxnSpPr>
        <p:spPr>
          <a:xfrm flipH="1">
            <a:off x="4359982" y="491197"/>
            <a:ext cx="454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" name="Google Shape;115;p16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116" name="Google Shape;116;p16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" name="Google Shape;114;p16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rgbClr val="FF0000"/>
                </a:solidFill>
              </a:rPr>
              <a:t>Retrieval-Augmented Generation (RAG) </a:t>
            </a:r>
            <a:r>
              <a:rPr lang="ko">
                <a:solidFill>
                  <a:schemeClr val="dk1"/>
                </a:solidFill>
              </a:rPr>
              <a:t>for Medical </a:t>
            </a:r>
            <a:r>
              <a:rPr lang="ko" b="1">
                <a:solidFill>
                  <a:schemeClr val="dk1"/>
                </a:solidFill>
              </a:rPr>
              <a:t>Reasoning</a:t>
            </a:r>
            <a:endParaRPr sz="1600" b="1" baseline="300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Clinical insight: Physicians compare new cases with similar historical cases</a:t>
            </a:r>
            <a:endParaRPr sz="16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External knowledge: Incorporates relevant examples without fine-tuning</a:t>
            </a:r>
            <a:endParaRPr sz="1600">
              <a:solidFill>
                <a:schemeClr val="dk1"/>
              </a:solidFill>
            </a:endParaRPr>
          </a:p>
          <a:p>
            <a:pPr marL="809999" lvl="1" indent="-3319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Medical application: Retrieve similar patient cases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11700" y="2990725"/>
            <a:ext cx="858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>
                <a:solidFill>
                  <a:schemeClr val="dk1"/>
                </a:solidFill>
              </a:rPr>
              <a:t>Retrieval-augmented VLM-based diagnostic framework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19100" y="3097582"/>
            <a:ext cx="371400" cy="41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311700" y="3487550"/>
            <a:ext cx="858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Can </a:t>
            </a:r>
            <a:r>
              <a:rPr lang="ko" sz="1600" b="1">
                <a:solidFill>
                  <a:srgbClr val="FF0000"/>
                </a:solidFill>
              </a:rPr>
              <a:t>VLM</a:t>
            </a:r>
            <a:r>
              <a:rPr lang="ko" sz="1600">
                <a:solidFill>
                  <a:schemeClr val="dk1"/>
                </a:solidFill>
              </a:rPr>
              <a:t> be </a:t>
            </a:r>
            <a:r>
              <a:rPr lang="ko" sz="1600" b="1">
                <a:solidFill>
                  <a:schemeClr val="dk1"/>
                </a:solidFill>
              </a:rPr>
              <a:t>effectively</a:t>
            </a:r>
            <a:r>
              <a:rPr lang="ko" sz="1600">
                <a:solidFill>
                  <a:schemeClr val="dk1"/>
                </a:solidFill>
              </a:rPr>
              <a:t> used for dermoscopic image </a:t>
            </a:r>
            <a:r>
              <a:rPr lang="ko" sz="1600" b="1">
                <a:solidFill>
                  <a:srgbClr val="FF0000"/>
                </a:solidFill>
              </a:rPr>
              <a:t>classification</a:t>
            </a:r>
            <a:r>
              <a:rPr lang="ko" sz="1600">
                <a:solidFill>
                  <a:schemeClr val="dk1"/>
                </a:solidFill>
              </a:rPr>
              <a:t>?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11700" y="3924300"/>
            <a:ext cx="858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>
                <a:solidFill>
                  <a:schemeClr val="dk1"/>
                </a:solidFill>
              </a:rPr>
              <a:t>Does RAG </a:t>
            </a:r>
            <a:r>
              <a:rPr lang="ko" sz="1600" b="1">
                <a:solidFill>
                  <a:schemeClr val="dk1"/>
                </a:solidFill>
              </a:rPr>
              <a:t>improve</a:t>
            </a:r>
            <a:r>
              <a:rPr lang="ko" sz="1600">
                <a:solidFill>
                  <a:schemeClr val="dk1"/>
                </a:solidFill>
              </a:rPr>
              <a:t> performance through </a:t>
            </a:r>
            <a:r>
              <a:rPr lang="ko" sz="1600" b="1">
                <a:solidFill>
                  <a:srgbClr val="FF0000"/>
                </a:solidFill>
              </a:rPr>
              <a:t>example-based reasoning</a:t>
            </a:r>
            <a:r>
              <a:rPr lang="ko" sz="1600">
                <a:solidFill>
                  <a:schemeClr val="dk1"/>
                </a:solidFill>
              </a:rPr>
              <a:t> without fine-tuning?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311700" y="236100"/>
            <a:ext cx="449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Proposed Approach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129" name="Google Shape;129;p17"/>
          <p:cNvCxnSpPr>
            <a:stCxn id="130" idx="3"/>
            <a:endCxn id="128" idx="3"/>
          </p:cNvCxnSpPr>
          <p:nvPr/>
        </p:nvCxnSpPr>
        <p:spPr>
          <a:xfrm flipH="1">
            <a:off x="4809982" y="491197"/>
            <a:ext cx="409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" name="Google Shape;131;p17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132" name="Google Shape;132;p17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17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8" y="2594850"/>
            <a:ext cx="9081523" cy="216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68471" y="1762100"/>
            <a:ext cx="2297400" cy="6432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Times New Roman"/>
                <a:ea typeface="Times New Roman"/>
                <a:cs typeface="Times New Roman"/>
                <a:sym typeface="Times New Roman"/>
              </a:rPr>
              <a:t>Multimodal Embedding and Case Indexing</a:t>
            </a:r>
            <a:br>
              <a:rPr lang="ko" sz="11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ko" sz="1100" i="1">
                <a:latin typeface="Times New Roman"/>
                <a:ea typeface="Times New Roman"/>
                <a:cs typeface="Times New Roman"/>
                <a:sym typeface="Times New Roman"/>
              </a:rPr>
              <a:t>Indexing</a:t>
            </a: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2271042" y="1762100"/>
            <a:ext cx="3109200" cy="64320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Times New Roman"/>
                <a:ea typeface="Times New Roman"/>
                <a:cs typeface="Times New Roman"/>
                <a:sym typeface="Times New Roman"/>
              </a:rPr>
              <a:t>Semantically-Guided Retrieval</a:t>
            </a:r>
            <a:br>
              <a:rPr lang="ko" sz="11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ko" sz="1100" i="1"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285394" y="1762100"/>
            <a:ext cx="4112100" cy="643200"/>
          </a:xfrm>
          <a:prstGeom prst="chevron">
            <a:avLst>
              <a:gd name="adj" fmla="val 50318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latin typeface="Times New Roman"/>
                <a:ea typeface="Times New Roman"/>
                <a:cs typeface="Times New Roman"/>
                <a:sym typeface="Times New Roman"/>
              </a:rPr>
              <a:t>Prompt Construction and VLM Inference</a:t>
            </a:r>
            <a:br>
              <a:rPr lang="ko" sz="11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ko" sz="1100" i="1">
                <a:latin typeface="Times New Roman"/>
                <a:ea typeface="Times New Roman"/>
                <a:cs typeface="Times New Roman"/>
                <a:sym typeface="Times New Roman"/>
              </a:rPr>
              <a:t>Generation</a:t>
            </a:r>
            <a:r>
              <a:rPr lang="ko" sz="11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9021151" y="1762100"/>
            <a:ext cx="600600" cy="64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384300" y="2594850"/>
            <a:ext cx="2860200" cy="225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311700" y="816003"/>
            <a:ext cx="4193700" cy="1634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900" b="1" dirty="0">
                <a:solidFill>
                  <a:srgbClr val="FF0000"/>
                </a:solidFill>
              </a:rPr>
              <a:t>Prompt</a:t>
            </a:r>
            <a:r>
              <a:rPr lang="ko" sz="1900" dirty="0">
                <a:solidFill>
                  <a:schemeClr val="dk1"/>
                </a:solidFill>
              </a:rPr>
              <a:t> Construction</a:t>
            </a:r>
            <a:endParaRPr sz="1900" dirty="0">
              <a:solidFill>
                <a:schemeClr val="dk1"/>
              </a:solidFill>
            </a:endParaRPr>
          </a:p>
          <a:p>
            <a:pPr marL="809999" lvl="1" indent="-3446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" sz="1700" b="1" dirty="0">
                <a:solidFill>
                  <a:schemeClr val="dk1"/>
                </a:solidFill>
              </a:rPr>
              <a:t>Task</a:t>
            </a:r>
            <a:r>
              <a:rPr lang="ko" sz="1700" dirty="0">
                <a:solidFill>
                  <a:schemeClr val="dk1"/>
                </a:solidFill>
              </a:rPr>
              <a:t> Definition</a:t>
            </a:r>
            <a:endParaRPr sz="1700" dirty="0">
              <a:solidFill>
                <a:schemeClr val="dk1"/>
              </a:solidFill>
            </a:endParaRPr>
          </a:p>
          <a:p>
            <a:pPr marL="1191600" lvl="2" indent="-32565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</a:pPr>
            <a:r>
              <a:rPr lang="ko" dirty="0">
                <a:solidFill>
                  <a:schemeClr val="dk1"/>
                </a:solidFill>
              </a:rPr>
              <a:t>Clear instruction to classify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311700" y="236100"/>
            <a:ext cx="449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Proposed Approach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145" name="Google Shape;145;p18"/>
          <p:cNvCxnSpPr>
            <a:stCxn id="146" idx="3"/>
            <a:endCxn id="144" idx="3"/>
          </p:cNvCxnSpPr>
          <p:nvPr/>
        </p:nvCxnSpPr>
        <p:spPr>
          <a:xfrm flipH="1">
            <a:off x="4809982" y="491197"/>
            <a:ext cx="409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" name="Google Shape;147;p18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148" name="Google Shape;148;p18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" name="Google Shape;146;p18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grpSp>
        <p:nvGrpSpPr>
          <p:cNvPr id="150" name="Google Shape;150;p18"/>
          <p:cNvGrpSpPr/>
          <p:nvPr/>
        </p:nvGrpSpPr>
        <p:grpSpPr>
          <a:xfrm>
            <a:off x="4141664" y="1139259"/>
            <a:ext cx="4711790" cy="5023260"/>
            <a:chOff x="4560450" y="917650"/>
            <a:chExt cx="3984600" cy="4248000"/>
          </a:xfrm>
        </p:grpSpPr>
        <p:sp>
          <p:nvSpPr>
            <p:cNvPr id="151" name="Google Shape;151;p18"/>
            <p:cNvSpPr txBox="1"/>
            <p:nvPr/>
          </p:nvSpPr>
          <p:spPr>
            <a:xfrm>
              <a:off x="4560450" y="917650"/>
              <a:ext cx="3984600" cy="4248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8100" tIns="108100" rIns="108100" bIns="1081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Determine whether the lesion is “Malignant” or “Benign” based on the patient’s information and image. </a:t>
              </a: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Please choose one of the following options: Malignant or Benign.</a:t>
              </a: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&lt;Example&gt;</a:t>
              </a: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Sex is female, Age is 40, Anatom 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Site General Challenge is 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posterior torso.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ASSISTANT: malignant</a:t>
              </a: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Sex is male, Age is 50, Anatom 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Site General </a:t>
              </a:r>
              <a:r>
                <a:rPr lang="ko" sz="1418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Challenge is</a:t>
              </a: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lower extremity.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ASSISTANT: benign</a:t>
              </a: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18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&lt;Input&gt;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</a:t>
              </a: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Sex is female, Age is 45, Anatom 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</a:t>
              </a: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Site General Challenge is anterior 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</a:t>
              </a: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torso.</a:t>
              </a:r>
              <a:b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418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</a:t>
              </a:r>
              <a:r>
                <a:rPr lang="ko" sz="1418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ASSISTANT:</a:t>
              </a:r>
              <a:endParaRPr sz="1418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52" name="Google Shape;15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0599" y="4417400"/>
              <a:ext cx="605325" cy="525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0600" y="2346649"/>
              <a:ext cx="605313" cy="52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90600" y="3287980"/>
              <a:ext cx="605326" cy="522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18"/>
          <p:cNvSpPr/>
          <p:nvPr/>
        </p:nvSpPr>
        <p:spPr>
          <a:xfrm>
            <a:off x="3562350" y="1595300"/>
            <a:ext cx="417000" cy="26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4202175" y="1228350"/>
            <a:ext cx="4498200" cy="68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4202175" y="1865000"/>
            <a:ext cx="4498200" cy="47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4202175" y="2493650"/>
            <a:ext cx="4498200" cy="22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 rot="-2175097">
            <a:off x="3562337" y="2300198"/>
            <a:ext cx="417024" cy="2697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562350" y="2966900"/>
            <a:ext cx="417000" cy="26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4202175" y="4874900"/>
            <a:ext cx="4498200" cy="122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311700" y="2303219"/>
            <a:ext cx="419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○"/>
            </a:pPr>
            <a:r>
              <a:rPr lang="ko" sz="1600" dirty="0">
                <a:solidFill>
                  <a:schemeClr val="dk1"/>
                </a:solidFill>
              </a:rPr>
              <a:t>Constrained </a:t>
            </a:r>
            <a:r>
              <a:rPr lang="ko" sz="1600" b="1" dirty="0">
                <a:solidFill>
                  <a:schemeClr val="dk1"/>
                </a:solidFill>
              </a:rPr>
              <a:t>Output</a:t>
            </a:r>
            <a:endParaRPr dirty="0"/>
          </a:p>
        </p:txBody>
      </p:sp>
      <p:sp>
        <p:nvSpPr>
          <p:cNvPr id="163" name="Google Shape;163;p18"/>
          <p:cNvSpPr txBox="1"/>
          <p:nvPr/>
        </p:nvSpPr>
        <p:spPr>
          <a:xfrm>
            <a:off x="311700" y="2674348"/>
            <a:ext cx="41937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9999" lvl="1" indent="-3319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dirty="0">
                <a:solidFill>
                  <a:schemeClr val="dk1"/>
                </a:solidFill>
              </a:rPr>
              <a:t>Contextual </a:t>
            </a:r>
            <a:r>
              <a:rPr lang="ko" sz="1600" b="1" dirty="0">
                <a:solidFill>
                  <a:schemeClr val="dk1"/>
                </a:solidFill>
              </a:rPr>
              <a:t>Examples</a:t>
            </a:r>
            <a:endParaRPr sz="1600" b="1" dirty="0">
              <a:solidFill>
                <a:schemeClr val="dk1"/>
              </a:solidFill>
            </a:endParaRPr>
          </a:p>
          <a:p>
            <a:pPr marL="1191600" lvl="2" indent="-325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dirty="0">
                <a:solidFill>
                  <a:schemeClr val="dk1"/>
                </a:solidFill>
              </a:rPr>
              <a:t>Infer the label</a:t>
            </a:r>
            <a:endParaRPr dirty="0">
              <a:solidFill>
                <a:schemeClr val="dk1"/>
              </a:solidFill>
            </a:endParaRPr>
          </a:p>
          <a:p>
            <a:pPr marL="1191600" lvl="2" indent="-32565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■"/>
            </a:pPr>
            <a:r>
              <a:rPr lang="ko" dirty="0">
                <a:solidFill>
                  <a:schemeClr val="dk1"/>
                </a:solidFill>
              </a:rPr>
              <a:t>Top-</a:t>
            </a:r>
            <a:r>
              <a:rPr lang="ko" i="1" dirty="0">
                <a:solidFill>
                  <a:schemeClr val="dk1"/>
                </a:solidFill>
              </a:rPr>
              <a:t>K</a:t>
            </a:r>
            <a:r>
              <a:rPr lang="ko" dirty="0">
                <a:solidFill>
                  <a:schemeClr val="dk1"/>
                </a:solidFill>
              </a:rPr>
              <a:t> (</a:t>
            </a:r>
            <a:r>
              <a:rPr lang="ko" i="1" dirty="0">
                <a:solidFill>
                  <a:schemeClr val="dk1"/>
                </a:solidFill>
              </a:rPr>
              <a:t>K</a:t>
            </a:r>
            <a:r>
              <a:rPr lang="ko" dirty="0">
                <a:solidFill>
                  <a:schemeClr val="dk1"/>
                </a:solidFill>
              </a:rPr>
              <a:t>-shot) similar cases </a:t>
            </a:r>
            <a:endParaRPr dirty="0"/>
          </a:p>
        </p:txBody>
      </p:sp>
      <p:sp>
        <p:nvSpPr>
          <p:cNvPr id="164" name="Google Shape;164;p18"/>
          <p:cNvSpPr txBox="1"/>
          <p:nvPr/>
        </p:nvSpPr>
        <p:spPr>
          <a:xfrm>
            <a:off x="311700" y="4495372"/>
            <a:ext cx="4193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9999" lvl="1" indent="-3319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 dirty="0">
                <a:solidFill>
                  <a:schemeClr val="dk1"/>
                </a:solidFill>
              </a:rPr>
              <a:t>Target</a:t>
            </a:r>
            <a:r>
              <a:rPr lang="ko" sz="1600" dirty="0">
                <a:solidFill>
                  <a:schemeClr val="dk1"/>
                </a:solidFill>
              </a:rPr>
              <a:t> query</a:t>
            </a:r>
            <a:endParaRPr sz="1600" dirty="0">
              <a:solidFill>
                <a:schemeClr val="dk1"/>
              </a:solidFill>
            </a:endParaRPr>
          </a:p>
          <a:p>
            <a:pPr marL="1191600" lvl="2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ko" dirty="0">
                <a:solidFill>
                  <a:schemeClr val="dk1"/>
                </a:solidFill>
              </a:rPr>
              <a:t>Zero-shot cases</a:t>
            </a:r>
            <a:endParaRPr dirty="0"/>
          </a:p>
        </p:txBody>
      </p:sp>
      <p:sp>
        <p:nvSpPr>
          <p:cNvPr id="165" name="Google Shape;165;p18"/>
          <p:cNvSpPr/>
          <p:nvPr/>
        </p:nvSpPr>
        <p:spPr>
          <a:xfrm>
            <a:off x="3562350" y="4791050"/>
            <a:ext cx="417000" cy="26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311700" y="236100"/>
            <a:ext cx="449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Proposed Approach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172" name="Google Shape;172;p19"/>
          <p:cNvCxnSpPr>
            <a:stCxn id="173" idx="3"/>
            <a:endCxn id="171" idx="3"/>
          </p:cNvCxnSpPr>
          <p:nvPr/>
        </p:nvCxnSpPr>
        <p:spPr>
          <a:xfrm flipH="1">
            <a:off x="4809982" y="491197"/>
            <a:ext cx="409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4" name="Google Shape;174;p19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175" name="Google Shape;175;p19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" name="Google Shape;173;p19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76" name="Google Shape;176;p19"/>
          <p:cNvGraphicFramePr/>
          <p:nvPr/>
        </p:nvGraphicFramePr>
        <p:xfrm>
          <a:off x="1026288" y="3855663"/>
          <a:ext cx="3069025" cy="1676250"/>
        </p:xfrm>
        <a:graphic>
          <a:graphicData uri="http://schemas.openxmlformats.org/drawingml/2006/table">
            <a:tbl>
              <a:tblPr>
                <a:noFill/>
                <a:tableStyleId>{65DCDE52-870B-4765-B090-EEEBFAE06108}</a:tableStyleId>
              </a:tblPr>
              <a:tblGrid>
                <a:gridCol w="209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Attribute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Value</a:t>
                      </a:r>
                      <a:endParaRPr sz="1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female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age_approx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55.0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anatomic_site_general_challenge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anterior torso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benign_malignant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benign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" name="Google Shape;177;p19"/>
          <p:cNvSpPr txBox="1"/>
          <p:nvPr/>
        </p:nvSpPr>
        <p:spPr>
          <a:xfrm>
            <a:off x="1026290" y="4492925"/>
            <a:ext cx="30690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"/>
              <a:buNone/>
            </a:pPr>
            <a:r>
              <a:rPr lang="ko" sz="1200" b="1"/>
              <a:t>Raw Clinical Metadata</a:t>
            </a:r>
            <a:endParaRPr sz="1200" b="1" baseline="30000">
              <a:solidFill>
                <a:srgbClr val="000000"/>
              </a:solidFill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311700" y="1091574"/>
            <a:ext cx="8589900" cy="1420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b="1" dirty="0">
                <a:solidFill>
                  <a:srgbClr val="FF0000"/>
                </a:solidFill>
              </a:rPr>
              <a:t>Template</a:t>
            </a:r>
            <a:r>
              <a:rPr lang="ko" dirty="0">
                <a:solidFill>
                  <a:srgbClr val="000000"/>
                </a:solidFill>
              </a:rPr>
              <a:t>-Based Sentence Transformation</a:t>
            </a:r>
            <a:endParaRPr dirty="0">
              <a:solidFill>
                <a:srgbClr val="00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b="1" dirty="0">
                <a:solidFill>
                  <a:schemeClr val="dk1"/>
                </a:solidFill>
              </a:rPr>
              <a:t>3 serialization</a:t>
            </a:r>
            <a:r>
              <a:rPr lang="ko" sz="1600" dirty="0">
                <a:solidFill>
                  <a:schemeClr val="dk1"/>
                </a:solidFill>
              </a:rPr>
              <a:t> strategies:</a:t>
            </a:r>
            <a:endParaRPr sz="1600" dirty="0">
              <a:solidFill>
                <a:schemeClr val="dk1"/>
              </a:solidFill>
            </a:endParaRPr>
          </a:p>
          <a:p>
            <a:pPr marL="1191600" lvl="0" indent="-319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rgbClr val="000000"/>
                </a:solidFill>
              </a:rPr>
              <a:t>HTML</a:t>
            </a:r>
            <a:r>
              <a:rPr lang="ko" sz="1400" dirty="0">
                <a:solidFill>
                  <a:schemeClr val="dk1"/>
                </a:solidFill>
              </a:rPr>
              <a:t>: Preserve tabular structure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11700" y="2154698"/>
            <a:ext cx="8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91600" lvl="0" indent="-3193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2"/>
            </a:pPr>
            <a:r>
              <a:rPr lang="ko" b="1">
                <a:solidFill>
                  <a:schemeClr val="dk1"/>
                </a:solidFill>
              </a:rPr>
              <a:t>Attribute-Value pair</a:t>
            </a:r>
            <a:r>
              <a:rPr lang="ko">
                <a:solidFill>
                  <a:schemeClr val="dk1"/>
                </a:solidFill>
              </a:rPr>
              <a:t>: Reduce prompt length and improve parsing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311700" y="2526030"/>
            <a:ext cx="8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91600" lvl="0" indent="-3193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3"/>
            </a:pPr>
            <a:r>
              <a:rPr lang="ko" b="1">
                <a:solidFill>
                  <a:schemeClr val="dk1"/>
                </a:solidFill>
              </a:rPr>
              <a:t>Sentence</a:t>
            </a:r>
            <a:r>
              <a:rPr lang="ko">
                <a:solidFill>
                  <a:schemeClr val="dk1"/>
                </a:solidFill>
              </a:rPr>
              <a:t>: VLMs training style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4421057" y="4457238"/>
            <a:ext cx="6432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2" name="Google Shape;182;p19"/>
          <p:cNvGraphicFramePr/>
          <p:nvPr/>
        </p:nvGraphicFramePr>
        <p:xfrm>
          <a:off x="5390002" y="3687975"/>
          <a:ext cx="2751525" cy="2011650"/>
        </p:xfrm>
        <a:graphic>
          <a:graphicData uri="http://schemas.openxmlformats.org/drawingml/2006/table">
            <a:tbl>
              <a:tblPr>
                <a:noFill/>
                <a:tableStyleId>{65DCDE52-870B-4765-B090-EEEBFAE06108}</a:tableStyleId>
              </a:tblPr>
              <a:tblGrid>
                <a:gridCol w="18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325">
                <a:tc rowSpan="4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&lt;table&gt;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&lt;tr&gt;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&lt;th&gt;Sex&lt;/th&gt;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&lt;th&gt;Age&lt;/th&gt;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&lt;th&gt;Anatomic Site General Challenge&lt;/th&gt;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&lt;/tr&gt;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&lt;tr&gt;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&lt;td&gt;female&lt;/td&gt;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&lt;td&gt;55&lt;/td&gt;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&lt;td&gt;anterior torso&lt;/td&gt;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&lt;/tr&gt;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&lt;/table&gt;</a:t>
                      </a:r>
                      <a:endParaRPr sz="10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/>
                </a:tc>
                <a:tc rowSpan="4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3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3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6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3" name="Google Shape;183;p19"/>
          <p:cNvSpPr txBox="1"/>
          <p:nvPr/>
        </p:nvSpPr>
        <p:spPr>
          <a:xfrm>
            <a:off x="5231265" y="4492925"/>
            <a:ext cx="30690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"/>
              <a:buNone/>
            </a:pPr>
            <a:r>
              <a:rPr lang="ko" sz="1200" b="1"/>
              <a:t>HTML</a:t>
            </a:r>
            <a:endParaRPr sz="1200" b="1" baseline="30000">
              <a:solidFill>
                <a:srgbClr val="000000"/>
              </a:solidFill>
            </a:endParaRPr>
          </a:p>
        </p:txBody>
      </p:sp>
      <p:graphicFrame>
        <p:nvGraphicFramePr>
          <p:cNvPr id="184" name="Google Shape;184;p19"/>
          <p:cNvGraphicFramePr/>
          <p:nvPr/>
        </p:nvGraphicFramePr>
        <p:xfrm>
          <a:off x="5389977" y="3687988"/>
          <a:ext cx="2751525" cy="2011625"/>
        </p:xfrm>
        <a:graphic>
          <a:graphicData uri="http://schemas.openxmlformats.org/drawingml/2006/table">
            <a:tbl>
              <a:tblPr>
                <a:noFill/>
                <a:tableStyleId>{65DCDE52-870B-4765-B090-EEEBFAE06108}</a:tableStyleId>
              </a:tblPr>
              <a:tblGrid>
                <a:gridCol w="18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25">
                <a:tc rowSpan="4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Sex: female, </a:t>
                      </a:r>
                      <a:b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Age: 55,</a:t>
                      </a:r>
                      <a:b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Anatomic Site General Challenge: anterior torso</a:t>
                      </a:r>
                      <a:endParaRPr sz="1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/>
                </a:tc>
                <a:tc rowSpan="4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9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8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5" name="Google Shape;185;p19"/>
          <p:cNvSpPr txBox="1"/>
          <p:nvPr/>
        </p:nvSpPr>
        <p:spPr>
          <a:xfrm>
            <a:off x="5231265" y="4492925"/>
            <a:ext cx="30690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"/>
              <a:buNone/>
            </a:pPr>
            <a:r>
              <a:rPr lang="ko" sz="1200" b="1"/>
              <a:t>Attribute-Value Pair</a:t>
            </a:r>
            <a:endParaRPr sz="1200" b="1" baseline="30000">
              <a:solidFill>
                <a:srgbClr val="000000"/>
              </a:solidFill>
            </a:endParaRPr>
          </a:p>
        </p:txBody>
      </p:sp>
      <p:graphicFrame>
        <p:nvGraphicFramePr>
          <p:cNvPr id="186" name="Google Shape;186;p19"/>
          <p:cNvGraphicFramePr/>
          <p:nvPr/>
        </p:nvGraphicFramePr>
        <p:xfrm>
          <a:off x="5389977" y="3687975"/>
          <a:ext cx="2751525" cy="2011625"/>
        </p:xfrm>
        <a:graphic>
          <a:graphicData uri="http://schemas.openxmlformats.org/drawingml/2006/table">
            <a:tbl>
              <a:tblPr>
                <a:noFill/>
                <a:tableStyleId>{65DCDE52-870B-4765-B090-EEEBFAE06108}</a:tableStyleId>
              </a:tblPr>
              <a:tblGrid>
                <a:gridCol w="18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25">
                <a:tc rowSpan="4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Sex is female, Age is 55, </a:t>
                      </a:r>
                      <a:b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" sz="1200">
                          <a:solidFill>
                            <a:schemeClr val="dk1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Anatomic Site General Challenge is anterior torso.</a:t>
                      </a:r>
                      <a:endParaRPr sz="1200">
                        <a:solidFill>
                          <a:schemeClr val="dk1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 anchor="ctr"/>
                </a:tc>
                <a:tc rowSpan="4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9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850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7" name="Google Shape;187;p19"/>
          <p:cNvSpPr txBox="1"/>
          <p:nvPr/>
        </p:nvSpPr>
        <p:spPr>
          <a:xfrm>
            <a:off x="5231265" y="4492925"/>
            <a:ext cx="30690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"/>
              <a:buNone/>
            </a:pPr>
            <a:r>
              <a:rPr lang="ko" sz="1200" b="1"/>
              <a:t>Sentence</a:t>
            </a:r>
            <a:endParaRPr sz="1200" b="1" baseline="30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body" idx="1"/>
          </p:nvPr>
        </p:nvSpPr>
        <p:spPr>
          <a:xfrm>
            <a:off x="311700" y="1091575"/>
            <a:ext cx="85899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b="1">
                <a:solidFill>
                  <a:srgbClr val="FF0000"/>
                </a:solidFill>
              </a:rPr>
              <a:t>Multimodal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 b="1">
                <a:solidFill>
                  <a:srgbClr val="FF0000"/>
                </a:solidFill>
              </a:rPr>
              <a:t>Embedding</a:t>
            </a:r>
            <a:r>
              <a:rPr lang="ko">
                <a:solidFill>
                  <a:schemeClr val="dk1"/>
                </a:solidFill>
              </a:rPr>
              <a:t> and Case Indexing</a:t>
            </a:r>
            <a:endParaRPr>
              <a:solidFill>
                <a:schemeClr val="dk1"/>
              </a:solidFill>
            </a:endParaRPr>
          </a:p>
          <a:p>
            <a:pPr marL="809999" lvl="1" indent="-3446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" sz="1600">
                <a:solidFill>
                  <a:schemeClr val="dk1"/>
                </a:solidFill>
              </a:rPr>
              <a:t>Use </a:t>
            </a:r>
            <a:r>
              <a:rPr lang="ko" sz="1600" b="1">
                <a:solidFill>
                  <a:schemeClr val="dk1"/>
                </a:solidFill>
              </a:rPr>
              <a:t>modality-specific</a:t>
            </a:r>
            <a:r>
              <a:rPr lang="ko" sz="1600">
                <a:solidFill>
                  <a:schemeClr val="dk1"/>
                </a:solidFill>
              </a:rPr>
              <a:t> encoders</a:t>
            </a:r>
            <a:endParaRPr sz="1600">
              <a:solidFill>
                <a:schemeClr val="dk1"/>
              </a:solidFill>
            </a:endParaRPr>
          </a:p>
          <a:p>
            <a:pPr marL="1191600" lvl="2" indent="-325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sz="1500" b="1">
                <a:solidFill>
                  <a:schemeClr val="dk1"/>
                </a:solidFill>
              </a:rPr>
              <a:t>Image</a:t>
            </a:r>
            <a:r>
              <a:rPr lang="ko" sz="1500">
                <a:solidFill>
                  <a:schemeClr val="dk1"/>
                </a:solidFill>
              </a:rPr>
              <a:t>: Resized to 224x224 and encoded using CNN backbones </a:t>
            </a:r>
            <a:endParaRPr sz="1500">
              <a:solidFill>
                <a:schemeClr val="dk1"/>
              </a:solidFill>
            </a:endParaRPr>
          </a:p>
          <a:p>
            <a:pPr marL="1828800" lvl="3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ResNeXt-50, EfficientNet-V2-M</a:t>
            </a:r>
            <a:endParaRPr sz="1300">
              <a:solidFill>
                <a:schemeClr val="dk1"/>
              </a:solidFill>
            </a:endParaRPr>
          </a:p>
          <a:p>
            <a:pPr marL="1191600" lvl="2" indent="-325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ko" sz="1500" b="1">
                <a:solidFill>
                  <a:schemeClr val="dk1"/>
                </a:solidFill>
              </a:rPr>
              <a:t>Text</a:t>
            </a:r>
            <a:r>
              <a:rPr lang="ko" sz="1500">
                <a:solidFill>
                  <a:schemeClr val="dk1"/>
                </a:solidFill>
              </a:rPr>
              <a:t>: Serialized into text and embedding using a pre-trained language model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11700" y="236100"/>
            <a:ext cx="449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Proposed Approach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194" name="Google Shape;194;p20"/>
          <p:cNvCxnSpPr>
            <a:stCxn id="195" idx="3"/>
            <a:endCxn id="193" idx="3"/>
          </p:cNvCxnSpPr>
          <p:nvPr/>
        </p:nvCxnSpPr>
        <p:spPr>
          <a:xfrm flipH="1">
            <a:off x="4809982" y="491197"/>
            <a:ext cx="409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" name="Google Shape;196;p20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197" name="Google Shape;197;p20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5" name="Google Shape;195;p20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7173579" y="3895577"/>
            <a:ext cx="1744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800" tIns="124800" rIns="124800" bIns="124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5"/>
              <a:buNone/>
            </a:pPr>
            <a:r>
              <a:rPr lang="ko" sz="1406"/>
              <a:t>Image Embedding</a:t>
            </a:r>
            <a:endParaRPr sz="1406">
              <a:solidFill>
                <a:srgbClr val="000000"/>
              </a:solidFill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633" y="3457529"/>
            <a:ext cx="1090053" cy="79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t="-1230" b="1230"/>
          <a:stretch/>
        </p:blipFill>
        <p:spPr>
          <a:xfrm>
            <a:off x="3368261" y="3449164"/>
            <a:ext cx="753789" cy="75379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/>
          <p:nvPr/>
        </p:nvSpPr>
        <p:spPr>
          <a:xfrm>
            <a:off x="2482716" y="3701144"/>
            <a:ext cx="287700" cy="30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1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sp>
        <p:nvSpPr>
          <p:cNvPr id="203" name="Google Shape;203;p20"/>
          <p:cNvSpPr/>
          <p:nvPr/>
        </p:nvSpPr>
        <p:spPr>
          <a:xfrm>
            <a:off x="4687399" y="3701144"/>
            <a:ext cx="287700" cy="30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1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sp>
        <p:nvSpPr>
          <p:cNvPr id="204" name="Google Shape;204;p20"/>
          <p:cNvSpPr/>
          <p:nvPr/>
        </p:nvSpPr>
        <p:spPr>
          <a:xfrm>
            <a:off x="6772945" y="3701154"/>
            <a:ext cx="287700" cy="30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1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sp>
        <p:nvSpPr>
          <p:cNvPr id="205" name="Google Shape;205;p20"/>
          <p:cNvSpPr/>
          <p:nvPr/>
        </p:nvSpPr>
        <p:spPr>
          <a:xfrm rot="-5400000">
            <a:off x="7932397" y="3054978"/>
            <a:ext cx="204600" cy="1599900"/>
          </a:xfrm>
          <a:prstGeom prst="cube">
            <a:avLst>
              <a:gd name="adj" fmla="val 25000"/>
            </a:avLst>
          </a:prstGeom>
          <a:solidFill>
            <a:srgbClr val="B7B7B7"/>
          </a:solidFill>
          <a:ln w="11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5143305" y="3549694"/>
            <a:ext cx="1547233" cy="557048"/>
            <a:chOff x="4065650" y="3799522"/>
            <a:chExt cx="1442373" cy="475378"/>
          </a:xfrm>
        </p:grpSpPr>
        <p:sp>
          <p:nvSpPr>
            <p:cNvPr id="207" name="Google Shape;207;p20"/>
            <p:cNvSpPr txBox="1"/>
            <p:nvPr/>
          </p:nvSpPr>
          <p:spPr>
            <a:xfrm>
              <a:off x="4065650" y="3905600"/>
              <a:ext cx="1365300" cy="3693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7125" tIns="107125" rIns="107125" bIns="1071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6" b="1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CNN backbones</a:t>
              </a:r>
              <a:endParaRPr sz="1406" b="1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8" name="Google Shape;20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53679" y="3799522"/>
              <a:ext cx="254344" cy="2543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0"/>
          <p:cNvSpPr txBox="1"/>
          <p:nvPr/>
        </p:nvSpPr>
        <p:spPr>
          <a:xfrm>
            <a:off x="2932140" y="4140427"/>
            <a:ext cx="16497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000" tIns="118000" rIns="118000" bIns="1180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5"/>
              <a:buNone/>
            </a:pPr>
            <a:r>
              <a:rPr lang="ko" sz="1329"/>
              <a:t>Resize (224x224)</a:t>
            </a:r>
            <a:endParaRPr sz="1329">
              <a:solidFill>
                <a:srgbClr val="000000"/>
              </a:solidFill>
            </a:endParaRPr>
          </a:p>
        </p:txBody>
      </p:sp>
      <p:graphicFrame>
        <p:nvGraphicFramePr>
          <p:cNvPr id="210" name="Google Shape;210;p20"/>
          <p:cNvGraphicFramePr/>
          <p:nvPr/>
        </p:nvGraphicFramePr>
        <p:xfrm>
          <a:off x="168565" y="4810109"/>
          <a:ext cx="2268825" cy="890000"/>
        </p:xfrm>
        <a:graphic>
          <a:graphicData uri="http://schemas.openxmlformats.org/drawingml/2006/table">
            <a:tbl>
              <a:tblPr>
                <a:noFill/>
                <a:tableStyleId>{65DCDE52-870B-4765-B090-EEEBFAE06108}</a:tableStyleId>
              </a:tblPr>
              <a:tblGrid>
                <a:gridCol w="154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Attribute</a:t>
                      </a:r>
                      <a:endParaRPr sz="800" b="1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 b="1"/>
                        <a:t>Value</a:t>
                      </a:r>
                      <a:endParaRPr sz="800" b="1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sex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female</a:t>
                      </a:r>
                      <a:endParaRPr sz="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age_approx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55.0</a:t>
                      </a:r>
                      <a:endParaRPr sz="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anatomic_site_general_challenge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anterior torso</a:t>
                      </a:r>
                      <a:endParaRPr sz="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benign_malignant</a:t>
                      </a:r>
                      <a:endParaRPr sz="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benign</a:t>
                      </a:r>
                      <a:endParaRPr sz="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1" name="Google Shape;211;p20"/>
          <p:cNvSpPr txBox="1"/>
          <p:nvPr/>
        </p:nvSpPr>
        <p:spPr>
          <a:xfrm>
            <a:off x="2826679" y="4750122"/>
            <a:ext cx="1860600" cy="120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125" tIns="107125" rIns="107125" bIns="107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88" dirty="0">
                <a:solidFill>
                  <a:schemeClr val="dk1"/>
                </a:solidFill>
              </a:rPr>
              <a:t>Sex is female, </a:t>
            </a:r>
            <a:endParaRPr lang="en-US" altLang="ko" sz="1288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88" dirty="0">
                <a:solidFill>
                  <a:schemeClr val="dk1"/>
                </a:solidFill>
              </a:rPr>
              <a:t>Age is 55, </a:t>
            </a:r>
            <a:endParaRPr lang="en-US" altLang="ko" sz="1288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88" dirty="0">
                <a:solidFill>
                  <a:schemeClr val="dk1"/>
                </a:solidFill>
              </a:rPr>
              <a:t>Anatomic Site General Challenge is anterior torso.</a:t>
            </a:r>
            <a:endParaRPr sz="1757" dirty="0"/>
          </a:p>
        </p:txBody>
      </p:sp>
      <p:sp>
        <p:nvSpPr>
          <p:cNvPr id="212" name="Google Shape;212;p20"/>
          <p:cNvSpPr/>
          <p:nvPr/>
        </p:nvSpPr>
        <p:spPr>
          <a:xfrm>
            <a:off x="4731386" y="5067275"/>
            <a:ext cx="287700" cy="30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1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grpSp>
        <p:nvGrpSpPr>
          <p:cNvPr id="213" name="Google Shape;213;p20"/>
          <p:cNvGrpSpPr/>
          <p:nvPr/>
        </p:nvGrpSpPr>
        <p:grpSpPr>
          <a:xfrm>
            <a:off x="5143305" y="4899168"/>
            <a:ext cx="1547184" cy="560498"/>
            <a:chOff x="5060474" y="4691130"/>
            <a:chExt cx="1683552" cy="560498"/>
          </a:xfrm>
        </p:grpSpPr>
        <p:sp>
          <p:nvSpPr>
            <p:cNvPr id="214" name="Google Shape;214;p20"/>
            <p:cNvSpPr txBox="1"/>
            <p:nvPr/>
          </p:nvSpPr>
          <p:spPr>
            <a:xfrm>
              <a:off x="5060474" y="4818728"/>
              <a:ext cx="1599900" cy="4329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7125" tIns="107125" rIns="107125" bIns="1071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406" b="1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BERT</a:t>
              </a:r>
              <a:endParaRPr sz="1406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15" name="Google Shape;21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5986" y="4691130"/>
              <a:ext cx="298040" cy="298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20"/>
          <p:cNvSpPr/>
          <p:nvPr/>
        </p:nvSpPr>
        <p:spPr>
          <a:xfrm rot="-5400000">
            <a:off x="7932397" y="4421114"/>
            <a:ext cx="204600" cy="15999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11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sp>
        <p:nvSpPr>
          <p:cNvPr id="217" name="Google Shape;217;p20"/>
          <p:cNvSpPr/>
          <p:nvPr/>
        </p:nvSpPr>
        <p:spPr>
          <a:xfrm>
            <a:off x="6793979" y="5067260"/>
            <a:ext cx="287700" cy="30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1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  <p:sp>
        <p:nvSpPr>
          <p:cNvPr id="218" name="Google Shape;218;p20"/>
          <p:cNvSpPr txBox="1"/>
          <p:nvPr/>
        </p:nvSpPr>
        <p:spPr>
          <a:xfrm>
            <a:off x="7173579" y="5269695"/>
            <a:ext cx="1744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800" tIns="124800" rIns="124800" bIns="124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5"/>
              <a:buNone/>
            </a:pPr>
            <a:r>
              <a:rPr lang="ko" sz="1406"/>
              <a:t>Text Embedding</a:t>
            </a:r>
            <a:endParaRPr sz="1406">
              <a:solidFill>
                <a:srgbClr val="000000"/>
              </a:solidFill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509991" y="5101444"/>
            <a:ext cx="287700" cy="30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11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125" tIns="107125" rIns="107125" bIns="107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4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/>
          <p:nvPr/>
        </p:nvSpPr>
        <p:spPr>
          <a:xfrm>
            <a:off x="6488522" y="3143449"/>
            <a:ext cx="1469700" cy="1647629"/>
          </a:xfrm>
          <a:prstGeom prst="flowChartMagneticDisk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body" idx="1"/>
          </p:nvPr>
        </p:nvSpPr>
        <p:spPr>
          <a:xfrm>
            <a:off x="311700" y="1028944"/>
            <a:ext cx="8589900" cy="11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ko" dirty="0">
                <a:solidFill>
                  <a:schemeClr val="dk1"/>
                </a:solidFill>
              </a:rPr>
              <a:t>Case </a:t>
            </a:r>
            <a:r>
              <a:rPr lang="ko" b="1" dirty="0">
                <a:solidFill>
                  <a:srgbClr val="FF0000"/>
                </a:solidFill>
              </a:rPr>
              <a:t>Indexing </a:t>
            </a:r>
            <a:r>
              <a:rPr lang="ko" dirty="0">
                <a:solidFill>
                  <a:schemeClr val="dk1"/>
                </a:solidFill>
              </a:rPr>
              <a:t>and</a:t>
            </a:r>
            <a:r>
              <a:rPr lang="ko" b="1" dirty="0">
                <a:solidFill>
                  <a:srgbClr val="FF0000"/>
                </a:solidFill>
              </a:rPr>
              <a:t> Retrieval</a:t>
            </a:r>
            <a:endParaRPr b="1" dirty="0">
              <a:solidFill>
                <a:srgbClr val="FF0000"/>
              </a:solidFill>
            </a:endParaRPr>
          </a:p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dirty="0">
                <a:solidFill>
                  <a:schemeClr val="dk1"/>
                </a:solidFill>
              </a:rPr>
              <a:t>Stored in </a:t>
            </a:r>
            <a:r>
              <a:rPr lang="ko" sz="1600" b="1" dirty="0">
                <a:solidFill>
                  <a:schemeClr val="dk1"/>
                </a:solidFill>
              </a:rPr>
              <a:t>FAISS-based</a:t>
            </a:r>
            <a:r>
              <a:rPr lang="ko" sz="1600" dirty="0">
                <a:solidFill>
                  <a:schemeClr val="dk1"/>
                </a:solidFill>
              </a:rPr>
              <a:t> database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311700" y="236100"/>
            <a:ext cx="44982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>
                <a:solidFill>
                  <a:schemeClr val="dk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Proposed Approach</a:t>
            </a:r>
            <a:endParaRPr sz="3100"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cxnSp>
        <p:nvCxnSpPr>
          <p:cNvPr id="227" name="Google Shape;227;p21"/>
          <p:cNvCxnSpPr>
            <a:stCxn id="228" idx="3"/>
            <a:endCxn id="226" idx="3"/>
          </p:cNvCxnSpPr>
          <p:nvPr/>
        </p:nvCxnSpPr>
        <p:spPr>
          <a:xfrm flipH="1">
            <a:off x="4809982" y="491197"/>
            <a:ext cx="4091700" cy="9900"/>
          </a:xfrm>
          <a:prstGeom prst="straightConnector1">
            <a:avLst/>
          </a:prstGeom>
          <a:noFill/>
          <a:ln w="19050" cap="flat" cmpd="sng">
            <a:solidFill>
              <a:srgbClr val="044DB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" name="Google Shape;229;p21"/>
          <p:cNvGrpSpPr/>
          <p:nvPr/>
        </p:nvGrpSpPr>
        <p:grpSpPr>
          <a:xfrm>
            <a:off x="8309229" y="169556"/>
            <a:ext cx="643276" cy="643276"/>
            <a:chOff x="8309600" y="242350"/>
            <a:chExt cx="530100" cy="530100"/>
          </a:xfrm>
        </p:grpSpPr>
        <p:sp>
          <p:nvSpPr>
            <p:cNvPr id="230" name="Google Shape;230;p21"/>
            <p:cNvSpPr/>
            <p:nvPr/>
          </p:nvSpPr>
          <p:spPr>
            <a:xfrm>
              <a:off x="8309600" y="242350"/>
              <a:ext cx="530100" cy="530100"/>
            </a:xfrm>
            <a:prstGeom prst="ellipse">
              <a:avLst/>
            </a:prstGeom>
            <a:solidFill>
              <a:srgbClr val="FFFFFF"/>
            </a:solidFill>
            <a:ln w="46225" cap="flat" cmpd="sng">
              <a:solidFill>
                <a:srgbClr val="012E6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1648" dist="46236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3225" tIns="41600" rIns="83225" bIns="416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9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8" name="Google Shape;228;p21" descr="텍스트, 로고, 폰트, 스크린샷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36302" t="50001" r="32129" b="26939"/>
            <a:stretch/>
          </p:blipFill>
          <p:spPr>
            <a:xfrm>
              <a:off x="8358413" y="287263"/>
              <a:ext cx="439405" cy="440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311700" y="1879875"/>
            <a:ext cx="858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09999" lvl="1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ko" sz="1600" dirty="0">
                <a:solidFill>
                  <a:schemeClr val="dk1"/>
                </a:solidFill>
              </a:rPr>
              <a:t>Similarity is computed using </a:t>
            </a:r>
            <a:r>
              <a:rPr lang="ko" sz="1600" b="1" dirty="0">
                <a:solidFill>
                  <a:schemeClr val="dk1"/>
                </a:solidFill>
              </a:rPr>
              <a:t>dot-product</a:t>
            </a:r>
            <a:endParaRPr sz="1600" b="1" dirty="0">
              <a:solidFill>
                <a:schemeClr val="dk1"/>
              </a:solidFill>
            </a:endParaRPr>
          </a:p>
          <a:p>
            <a:pPr marL="759599" lvl="0" indent="-331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➡"/>
            </a:pPr>
            <a:r>
              <a:rPr lang="ko" sz="1600" b="1" dirty="0">
                <a:solidFill>
                  <a:schemeClr val="dk1"/>
                </a:solidFill>
              </a:rPr>
              <a:t>Top-</a:t>
            </a:r>
            <a:r>
              <a:rPr lang="ko" sz="1600" b="1" i="1" dirty="0">
                <a:solidFill>
                  <a:schemeClr val="dk1"/>
                </a:solidFill>
              </a:rPr>
              <a:t>K</a:t>
            </a:r>
            <a:r>
              <a:rPr lang="ko" sz="1600" b="1" dirty="0">
                <a:solidFill>
                  <a:schemeClr val="dk1"/>
                </a:solidFill>
              </a:rPr>
              <a:t> (</a:t>
            </a:r>
            <a:r>
              <a:rPr lang="ko" sz="1600" b="1" i="1" dirty="0">
                <a:solidFill>
                  <a:schemeClr val="dk1"/>
                </a:solidFill>
              </a:rPr>
              <a:t>K</a:t>
            </a:r>
            <a:r>
              <a:rPr lang="ko" sz="1600" b="1" dirty="0">
                <a:solidFill>
                  <a:schemeClr val="dk1"/>
                </a:solidFill>
              </a:rPr>
              <a:t>-shot)</a:t>
            </a:r>
            <a:r>
              <a:rPr lang="ko" sz="1600" b="1" dirty="0">
                <a:solidFill>
                  <a:srgbClr val="FF0000"/>
                </a:solidFill>
              </a:rPr>
              <a:t> </a:t>
            </a:r>
            <a:r>
              <a:rPr lang="ko" sz="1600" dirty="0">
                <a:solidFill>
                  <a:schemeClr val="dk1"/>
                </a:solidFill>
              </a:rPr>
              <a:t>most similar patient cases retrieved as contextual examples</a:t>
            </a:r>
            <a:endParaRPr dirty="0"/>
          </a:p>
        </p:txBody>
      </p:sp>
      <p:sp>
        <p:nvSpPr>
          <p:cNvPr id="233" name="Google Shape;233;p21"/>
          <p:cNvSpPr/>
          <p:nvPr/>
        </p:nvSpPr>
        <p:spPr>
          <a:xfrm>
            <a:off x="6799897" y="3815629"/>
            <a:ext cx="720000" cy="7200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1200375" y="3145200"/>
            <a:ext cx="5066700" cy="12009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21"/>
          <p:cNvGrpSpPr/>
          <p:nvPr/>
        </p:nvGrpSpPr>
        <p:grpSpPr>
          <a:xfrm>
            <a:off x="1306311" y="3145209"/>
            <a:ext cx="1259312" cy="414976"/>
            <a:chOff x="1816338" y="3630481"/>
            <a:chExt cx="1488900" cy="490631"/>
          </a:xfrm>
        </p:grpSpPr>
        <p:sp>
          <p:nvSpPr>
            <p:cNvPr id="236" name="Google Shape;236;p21"/>
            <p:cNvSpPr/>
            <p:nvPr/>
          </p:nvSpPr>
          <p:spPr>
            <a:xfrm rot="-5400000">
              <a:off x="2463888" y="3351163"/>
              <a:ext cx="174600" cy="13653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8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325" tIns="77325" rIns="77325" bIns="77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4"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1816338" y="3630481"/>
              <a:ext cx="14889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75" tIns="90075" rIns="90075" bIns="9007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1"/>
                <a:buNone/>
              </a:pPr>
              <a:r>
                <a:rPr lang="ko" sz="1014"/>
                <a:t>Image Embedding</a:t>
              </a:r>
              <a:endParaRPr sz="1014">
                <a:solidFill>
                  <a:srgbClr val="000000"/>
                </a:solidFill>
              </a:endParaRP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1306311" y="3920985"/>
            <a:ext cx="1259312" cy="425236"/>
            <a:chOff x="1816338" y="4953963"/>
            <a:chExt cx="1488900" cy="502762"/>
          </a:xfrm>
        </p:grpSpPr>
        <p:sp>
          <p:nvSpPr>
            <p:cNvPr id="239" name="Google Shape;239;p21"/>
            <p:cNvSpPr/>
            <p:nvPr/>
          </p:nvSpPr>
          <p:spPr>
            <a:xfrm rot="-5400000">
              <a:off x="2463888" y="4358613"/>
              <a:ext cx="174600" cy="1365300"/>
            </a:xfrm>
            <a:prstGeom prst="cube">
              <a:avLst>
                <a:gd name="adj" fmla="val 25000"/>
              </a:avLst>
            </a:prstGeom>
            <a:solidFill>
              <a:srgbClr val="F1C232"/>
            </a:solidFill>
            <a:ln w="8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325" tIns="77325" rIns="77325" bIns="77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4"/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1816338" y="5094025"/>
              <a:ext cx="14889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75" tIns="90075" rIns="90075" bIns="9007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1"/>
                <a:buNone/>
              </a:pPr>
              <a:r>
                <a:rPr lang="ko" sz="1014"/>
                <a:t>Text Embedding</a:t>
              </a:r>
              <a:endParaRPr sz="1014">
                <a:solidFill>
                  <a:srgbClr val="000000"/>
                </a:solidFill>
              </a:endParaRPr>
            </a:p>
          </p:txBody>
        </p:sp>
      </p:grpSp>
      <p:grpSp>
        <p:nvGrpSpPr>
          <p:cNvPr id="241" name="Google Shape;241;p21"/>
          <p:cNvGrpSpPr/>
          <p:nvPr/>
        </p:nvGrpSpPr>
        <p:grpSpPr>
          <a:xfrm>
            <a:off x="3361652" y="3617608"/>
            <a:ext cx="2328191" cy="404176"/>
            <a:chOff x="4053799" y="4431188"/>
            <a:chExt cx="2752650" cy="477863"/>
          </a:xfrm>
        </p:grpSpPr>
        <p:sp>
          <p:nvSpPr>
            <p:cNvPr id="242" name="Google Shape;242;p21"/>
            <p:cNvSpPr/>
            <p:nvPr/>
          </p:nvSpPr>
          <p:spPr>
            <a:xfrm rot="-5400000">
              <a:off x="6005588" y="3835850"/>
              <a:ext cx="174600" cy="1365300"/>
            </a:xfrm>
            <a:prstGeom prst="cube">
              <a:avLst>
                <a:gd name="adj" fmla="val 25000"/>
              </a:avLst>
            </a:prstGeom>
            <a:solidFill>
              <a:srgbClr val="F1C232"/>
            </a:solidFill>
            <a:ln w="8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325" tIns="77325" rIns="77325" bIns="77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4"/>
            </a:p>
          </p:txBody>
        </p:sp>
        <p:sp>
          <p:nvSpPr>
            <p:cNvPr id="243" name="Google Shape;243;p21"/>
            <p:cNvSpPr/>
            <p:nvPr/>
          </p:nvSpPr>
          <p:spPr>
            <a:xfrm rot="-5400000">
              <a:off x="4680038" y="3835838"/>
              <a:ext cx="174600" cy="1365300"/>
            </a:xfrm>
            <a:prstGeom prst="cube">
              <a:avLst>
                <a:gd name="adj" fmla="val 25000"/>
              </a:avLst>
            </a:prstGeom>
            <a:solidFill>
              <a:srgbClr val="B7B7B7"/>
            </a:solidFill>
            <a:ln w="8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325" tIns="77325" rIns="77325" bIns="77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4"/>
            </a:p>
          </p:txBody>
        </p:sp>
        <p:sp>
          <p:nvSpPr>
            <p:cNvPr id="244" name="Google Shape;244;p21"/>
            <p:cNvSpPr txBox="1"/>
            <p:nvPr/>
          </p:nvSpPr>
          <p:spPr>
            <a:xfrm>
              <a:off x="4053799" y="4546350"/>
              <a:ext cx="14271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75" tIns="90075" rIns="90075" bIns="9007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1"/>
                <a:buNone/>
              </a:pPr>
              <a:r>
                <a:rPr lang="ko" sz="1014"/>
                <a:t>Image</a:t>
              </a:r>
              <a:endParaRPr sz="1014">
                <a:solidFill>
                  <a:srgbClr val="000000"/>
                </a:solidFill>
              </a:endParaRPr>
            </a:p>
          </p:txBody>
        </p:sp>
        <p:sp>
          <p:nvSpPr>
            <p:cNvPr id="245" name="Google Shape;245;p21"/>
            <p:cNvSpPr txBox="1"/>
            <p:nvPr/>
          </p:nvSpPr>
          <p:spPr>
            <a:xfrm>
              <a:off x="5379349" y="4546350"/>
              <a:ext cx="14271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75" tIns="90075" rIns="90075" bIns="9007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1"/>
                <a:buNone/>
              </a:pPr>
              <a:r>
                <a:rPr lang="ko" sz="1014"/>
                <a:t>Text</a:t>
              </a:r>
              <a:endParaRPr sz="1014">
                <a:solidFill>
                  <a:srgbClr val="000000"/>
                </a:solidFill>
              </a:endParaRPr>
            </a:p>
          </p:txBody>
        </p:sp>
      </p:grpSp>
      <p:sp>
        <p:nvSpPr>
          <p:cNvPr id="246" name="Google Shape;246;p21"/>
          <p:cNvSpPr/>
          <p:nvPr/>
        </p:nvSpPr>
        <p:spPr>
          <a:xfrm>
            <a:off x="2870432" y="3546022"/>
            <a:ext cx="393300" cy="32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325" tIns="77325" rIns="77325" bIns="77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84"/>
          </a:p>
        </p:txBody>
      </p:sp>
      <p:sp>
        <p:nvSpPr>
          <p:cNvPr id="247" name="Google Shape;247;p21"/>
          <p:cNvSpPr/>
          <p:nvPr/>
        </p:nvSpPr>
        <p:spPr>
          <a:xfrm>
            <a:off x="7239350" y="3952200"/>
            <a:ext cx="222300" cy="222300"/>
          </a:xfrm>
          <a:prstGeom prst="ellipse">
            <a:avLst/>
          </a:prstGeom>
          <a:noFill/>
          <a:ln w="19050" cap="flat" cmpd="sng">
            <a:solidFill>
              <a:srgbClr val="012E6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6955175" y="4318900"/>
            <a:ext cx="222300" cy="222300"/>
          </a:xfrm>
          <a:prstGeom prst="ellipse">
            <a:avLst/>
          </a:prstGeom>
          <a:noFill/>
          <a:ln w="19050" cap="flat" cmpd="sng">
            <a:solidFill>
              <a:srgbClr val="012E6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1"/>
          <p:cNvGrpSpPr/>
          <p:nvPr/>
        </p:nvGrpSpPr>
        <p:grpSpPr>
          <a:xfrm>
            <a:off x="596679" y="4480162"/>
            <a:ext cx="5172039" cy="1298138"/>
            <a:chOff x="305954" y="4729450"/>
            <a:chExt cx="5172039" cy="1298138"/>
          </a:xfrm>
        </p:grpSpPr>
        <p:grpSp>
          <p:nvGrpSpPr>
            <p:cNvPr id="250" name="Google Shape;250;p21"/>
            <p:cNvGrpSpPr/>
            <p:nvPr/>
          </p:nvGrpSpPr>
          <p:grpSpPr>
            <a:xfrm>
              <a:off x="1242481" y="4729450"/>
              <a:ext cx="1326425" cy="1298138"/>
              <a:chOff x="1423456" y="4729450"/>
              <a:chExt cx="1326425" cy="1298138"/>
            </a:xfrm>
          </p:grpSpPr>
          <p:pic>
            <p:nvPicPr>
              <p:cNvPr id="251" name="Google Shape;251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51752" y="4729450"/>
                <a:ext cx="698129" cy="5300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23456" y="5296663"/>
                <a:ext cx="1326425" cy="730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3" name="Google Shape;25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7625" y="4971556"/>
              <a:ext cx="604375" cy="60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1"/>
            <p:cNvSpPr/>
            <p:nvPr/>
          </p:nvSpPr>
          <p:spPr>
            <a:xfrm>
              <a:off x="2662707" y="5171983"/>
              <a:ext cx="393300" cy="322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9999"/>
            </a:solidFill>
            <a:ln w="8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7325" tIns="77325" rIns="77325" bIns="77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84"/>
            </a:p>
          </p:txBody>
        </p:sp>
        <p:sp>
          <p:nvSpPr>
            <p:cNvPr id="255" name="Google Shape;255;p21"/>
            <p:cNvSpPr txBox="1"/>
            <p:nvPr/>
          </p:nvSpPr>
          <p:spPr>
            <a:xfrm>
              <a:off x="305954" y="5500270"/>
              <a:ext cx="9477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0725" tIns="70725" rIns="70725" bIns="707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13"/>
                <a:buNone/>
              </a:pPr>
              <a:r>
                <a:rPr lang="ko" sz="1200"/>
                <a:t>User</a:t>
              </a:r>
              <a:endParaRPr sz="1200">
                <a:solidFill>
                  <a:srgbClr val="000000"/>
                </a:solidFill>
              </a:endParaRPr>
            </a:p>
          </p:txBody>
        </p:sp>
        <p:grpSp>
          <p:nvGrpSpPr>
            <p:cNvPr id="256" name="Google Shape;256;p21"/>
            <p:cNvGrpSpPr/>
            <p:nvPr/>
          </p:nvGrpSpPr>
          <p:grpSpPr>
            <a:xfrm>
              <a:off x="3149802" y="5243108"/>
              <a:ext cx="2328191" cy="404176"/>
              <a:chOff x="4053799" y="4510018"/>
              <a:chExt cx="2752650" cy="477863"/>
            </a:xfrm>
          </p:grpSpPr>
          <p:sp>
            <p:nvSpPr>
              <p:cNvPr id="257" name="Google Shape;257;p21"/>
              <p:cNvSpPr/>
              <p:nvPr/>
            </p:nvSpPr>
            <p:spPr>
              <a:xfrm rot="-5400000">
                <a:off x="6005588" y="3914681"/>
                <a:ext cx="174600" cy="1365300"/>
              </a:xfrm>
              <a:prstGeom prst="cube">
                <a:avLst>
                  <a:gd name="adj" fmla="val 25000"/>
                </a:avLst>
              </a:prstGeom>
              <a:solidFill>
                <a:srgbClr val="FFE599"/>
              </a:solidFill>
              <a:ln w="8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7325" tIns="77325" rIns="77325" bIns="773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4"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 rot="-5400000">
                <a:off x="4680038" y="3914668"/>
                <a:ext cx="174600" cy="1365300"/>
              </a:xfrm>
              <a:prstGeom prst="cube">
                <a:avLst>
                  <a:gd name="adj" fmla="val 25000"/>
                </a:avLst>
              </a:prstGeom>
              <a:solidFill>
                <a:srgbClr val="D9D9D9"/>
              </a:solidFill>
              <a:ln w="8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7325" tIns="77325" rIns="77325" bIns="773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84"/>
              </a:p>
            </p:txBody>
          </p:sp>
          <p:sp>
            <p:nvSpPr>
              <p:cNvPr id="259" name="Google Shape;259;p21"/>
              <p:cNvSpPr txBox="1"/>
              <p:nvPr/>
            </p:nvSpPr>
            <p:spPr>
              <a:xfrm>
                <a:off x="4053799" y="4625181"/>
                <a:ext cx="1427100" cy="3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75" tIns="90075" rIns="90075" bIns="9007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1"/>
                  <a:buNone/>
                </a:pPr>
                <a:r>
                  <a:rPr lang="ko" sz="1014"/>
                  <a:t>Image</a:t>
                </a:r>
                <a:endParaRPr sz="1014">
                  <a:solidFill>
                    <a:srgbClr val="000000"/>
                  </a:solidFill>
                </a:endParaRPr>
              </a:p>
            </p:txBody>
          </p:sp>
          <p:sp>
            <p:nvSpPr>
              <p:cNvPr id="260" name="Google Shape;260;p21"/>
              <p:cNvSpPr txBox="1"/>
              <p:nvPr/>
            </p:nvSpPr>
            <p:spPr>
              <a:xfrm>
                <a:off x="5379349" y="4625181"/>
                <a:ext cx="1427100" cy="3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75" tIns="90075" rIns="90075" bIns="9007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1"/>
                  <a:buNone/>
                </a:pPr>
                <a:r>
                  <a:rPr lang="ko" sz="1014"/>
                  <a:t>Text</a:t>
                </a:r>
                <a:endParaRPr sz="1014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61" name="Google Shape;261;p21"/>
          <p:cNvSpPr/>
          <p:nvPr/>
        </p:nvSpPr>
        <p:spPr>
          <a:xfrm rot="-2052271">
            <a:off x="5704473" y="4447383"/>
            <a:ext cx="1473454" cy="2979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8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325" tIns="77325" rIns="77325" bIns="77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84"/>
          </a:p>
        </p:txBody>
      </p:sp>
      <p:cxnSp>
        <p:nvCxnSpPr>
          <p:cNvPr id="262" name="Google Shape;262;p21"/>
          <p:cNvCxnSpPr/>
          <p:nvPr/>
        </p:nvCxnSpPr>
        <p:spPr>
          <a:xfrm rot="10800000" flipH="1">
            <a:off x="6716337" y="4620206"/>
            <a:ext cx="1076400" cy="3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21"/>
          <p:cNvCxnSpPr/>
          <p:nvPr/>
        </p:nvCxnSpPr>
        <p:spPr>
          <a:xfrm flipH="1">
            <a:off x="6837423" y="3752275"/>
            <a:ext cx="3900" cy="9790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4" name="Google Shape;264;p21"/>
          <p:cNvSpPr/>
          <p:nvPr/>
        </p:nvSpPr>
        <p:spPr>
          <a:xfrm>
            <a:off x="7419638" y="3794296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7511890" y="3896126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7511890" y="4253741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7050630" y="4406486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7142882" y="4151910"/>
            <a:ext cx="43500" cy="4801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7465764" y="4508317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7327386" y="4044867"/>
            <a:ext cx="43500" cy="4801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7696394" y="4457402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7696394" y="4050079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7327386" y="4457402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6958377" y="3795503"/>
            <a:ext cx="43500" cy="4801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6509822" y="4791081"/>
            <a:ext cx="14271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500" tIns="106500" rIns="106500" bIns="1065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"/>
              <a:buNone/>
            </a:pPr>
            <a:r>
              <a:rPr lang="ko" sz="1200"/>
              <a:t>Vector Database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5768732" y="3536058"/>
            <a:ext cx="393300" cy="32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325" tIns="77325" rIns="77325" bIns="77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84"/>
          </a:p>
        </p:txBody>
      </p:sp>
      <p:sp>
        <p:nvSpPr>
          <p:cNvPr id="277" name="Google Shape;277;p21"/>
          <p:cNvSpPr/>
          <p:nvPr/>
        </p:nvSpPr>
        <p:spPr>
          <a:xfrm rot="636722">
            <a:off x="5771452" y="3741742"/>
            <a:ext cx="1386311" cy="2673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7325" tIns="77325" rIns="77325" bIns="77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84"/>
          </a:p>
        </p:txBody>
      </p:sp>
      <p:sp>
        <p:nvSpPr>
          <p:cNvPr id="278" name="Google Shape;278;p21"/>
          <p:cNvSpPr txBox="1"/>
          <p:nvPr/>
        </p:nvSpPr>
        <p:spPr>
          <a:xfrm>
            <a:off x="1937199" y="3523943"/>
            <a:ext cx="101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</a:rPr>
              <a:t>Concat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1711405" y="3541536"/>
            <a:ext cx="393300" cy="36840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3919</Words>
  <Application>Microsoft Macintosh PowerPoint</Application>
  <PresentationFormat>화면 슬라이드 쇼(4:3)</PresentationFormat>
  <Paragraphs>440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Archivo ExtraBold</vt:lpstr>
      <vt:lpstr>Arial</vt:lpstr>
      <vt:lpstr>Comic Sans MS</vt:lpstr>
      <vt:lpstr>Consolas</vt:lpstr>
      <vt:lpstr>Times New Roman</vt:lpstr>
      <vt:lpstr>Georgia</vt:lpstr>
      <vt:lpstr>Calibri</vt:lpstr>
      <vt:lpstr>Archivo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문지현/22331013</cp:lastModifiedBy>
  <cp:revision>23</cp:revision>
  <dcterms:modified xsi:type="dcterms:W3CDTF">2025-09-17T04:03:22Z</dcterms:modified>
</cp:coreProperties>
</file>